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96"/>
  </p:normalViewPr>
  <p:slideViewPr>
    <p:cSldViewPr snapToGrid="0">
      <p:cViewPr varScale="1">
        <p:scale>
          <a:sx n="144" d="100"/>
          <a:sy n="144" d="100"/>
        </p:scale>
        <p:origin x="65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ru-RU" sz="4400" b="0" strike="noStrike" spc="-1">
                <a:solidFill>
                  <a:srgbClr val="000000"/>
                </a:solidFill>
                <a:latin typeface="Arial"/>
              </a:rPr>
              <a:t>Для перемещения страницы щёлкните мышью</a:t>
            </a:r>
          </a:p>
        </p:txBody>
      </p:sp>
      <p:sp>
        <p:nvSpPr>
          <p:cNvPr id="40"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ru-RU" sz="2000" b="0" strike="noStrike" spc="-1">
                <a:solidFill>
                  <a:srgbClr val="000000"/>
                </a:solidFill>
                <a:latin typeface="Arial"/>
              </a:rPr>
              <a:t>Для правки формата примечаний щёлкните мышью</a:t>
            </a:r>
          </a:p>
        </p:txBody>
      </p:sp>
      <p:sp>
        <p:nvSpPr>
          <p:cNvPr id="41"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ru-RU" sz="1400" b="0" strike="noStrike" spc="-1">
                <a:solidFill>
                  <a:srgbClr val="000000"/>
                </a:solidFill>
                <a:latin typeface="Times New Roman"/>
              </a:rPr>
              <a:t>&lt;верхний колонтитул&gt;</a:t>
            </a:r>
          </a:p>
        </p:txBody>
      </p:sp>
      <p:sp>
        <p:nvSpPr>
          <p:cNvPr id="42" name="PlaceHolder 4"/>
          <p:cNvSpPr>
            <a:spLocks noGrp="1"/>
          </p:cNvSpPr>
          <p:nvPr>
            <p:ph type="dt" idx="2"/>
          </p:nvPr>
        </p:nvSpPr>
        <p:spPr>
          <a:xfrm>
            <a:off x="4278960" y="0"/>
            <a:ext cx="3280680" cy="534240"/>
          </a:xfrm>
          <a:prstGeom prst="rect">
            <a:avLst/>
          </a:prstGeom>
          <a:noFill/>
          <a:ln w="0">
            <a:noFill/>
          </a:ln>
        </p:spPr>
        <p:txBody>
          <a:bodyPr lIns="0" tIns="0" rIns="0" bIns="0" anchor="t">
            <a:noAutofit/>
          </a:bodyPr>
          <a:lstStyle>
            <a:lvl1pPr indent="0" algn="r">
              <a:buNone/>
              <a:defRPr lang="ru-RU" sz="1400" b="0" strike="noStrike" spc="-1">
                <a:solidFill>
                  <a:srgbClr val="000000"/>
                </a:solidFill>
                <a:latin typeface="Times New Roman"/>
              </a:defRPr>
            </a:lvl1pPr>
          </a:lstStyle>
          <a:p>
            <a:pPr indent="0" algn="r">
              <a:buNone/>
            </a:pPr>
            <a:r>
              <a:rPr lang="ru-RU" sz="1400" b="0" strike="noStrike" spc="-1">
                <a:solidFill>
                  <a:srgbClr val="000000"/>
                </a:solidFill>
                <a:latin typeface="Times New Roman"/>
              </a:rPr>
              <a:t>&lt;дата/время&gt;</a:t>
            </a:r>
          </a:p>
        </p:txBody>
      </p:sp>
      <p:sp>
        <p:nvSpPr>
          <p:cNvPr id="43" name="PlaceHolder 5"/>
          <p:cNvSpPr>
            <a:spLocks noGrp="1"/>
          </p:cNvSpPr>
          <p:nvPr>
            <p:ph type="ftr" idx="3"/>
          </p:nvPr>
        </p:nvSpPr>
        <p:spPr>
          <a:xfrm>
            <a:off x="0" y="10157400"/>
            <a:ext cx="3280680" cy="534240"/>
          </a:xfrm>
          <a:prstGeom prst="rect">
            <a:avLst/>
          </a:prstGeom>
          <a:noFill/>
          <a:ln w="0">
            <a:noFill/>
          </a:ln>
        </p:spPr>
        <p:txBody>
          <a:bodyPr lIns="0" tIns="0" rIns="0" bIns="0" anchor="b">
            <a:noAutofit/>
          </a:bodyPr>
          <a:lstStyle>
            <a:lvl1pPr indent="0">
              <a:buNone/>
              <a:defRPr lang="ru-RU" sz="1400" b="0" strike="noStrike" spc="-1">
                <a:solidFill>
                  <a:srgbClr val="000000"/>
                </a:solidFill>
                <a:latin typeface="Times New Roman"/>
              </a:defRPr>
            </a:lvl1pPr>
          </a:lstStyle>
          <a:p>
            <a:pPr indent="0">
              <a:buNone/>
            </a:pPr>
            <a:r>
              <a:rPr lang="ru-RU" sz="1400" b="0" strike="noStrike" spc="-1">
                <a:solidFill>
                  <a:srgbClr val="000000"/>
                </a:solidFill>
                <a:latin typeface="Times New Roman"/>
              </a:rPr>
              <a:t>&lt;нижний колонтитул&gt;</a:t>
            </a:r>
          </a:p>
        </p:txBody>
      </p:sp>
      <p:sp>
        <p:nvSpPr>
          <p:cNvPr id="44" name="PlaceHolder 6"/>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ru-RU" sz="1400" b="0" strike="noStrike" spc="-1">
                <a:solidFill>
                  <a:srgbClr val="000000"/>
                </a:solidFill>
                <a:latin typeface="Times New Roman"/>
              </a:defRPr>
            </a:lvl1pPr>
          </a:lstStyle>
          <a:p>
            <a:pPr indent="0" algn="r">
              <a:buNone/>
            </a:pPr>
            <a:fld id="{474C71F5-27A3-48A6-A485-ECF6116FEF18}" type="slidenum">
              <a:rPr lang="ru-RU" sz="1400" b="0" strike="noStrike" spc="-1">
                <a:solidFill>
                  <a:srgbClr val="000000"/>
                </a:solidFill>
                <a:latin typeface="Times New Roman"/>
              </a:rPr>
              <a:t>‹#›</a:t>
            </a:fld>
            <a:endParaRPr lang="ru-RU" sz="1400" b="0" strike="noStrike" spc="-1">
              <a:solidFill>
                <a:srgbClr val="000000"/>
              </a:solidFill>
              <a:latin typeface="Times New Roman"/>
            </a:endParaRPr>
          </a:p>
        </p:txBody>
      </p:sp>
    </p:spTree>
    <p:extLst>
      <p:ext uri="{BB962C8B-B14F-4D97-AF65-F5344CB8AC3E}">
        <p14:creationId xmlns:p14="http://schemas.microsoft.com/office/powerpoint/2010/main" val="859009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 name="PlaceHolder 1"/>
          <p:cNvSpPr>
            <a:spLocks noGrp="1" noRot="1" noChangeAspect="1"/>
          </p:cNvSpPr>
          <p:nvPr>
            <p:ph type="sldImg"/>
          </p:nvPr>
        </p:nvSpPr>
        <p:spPr>
          <a:xfrm>
            <a:off x="381000" y="685800"/>
            <a:ext cx="6094413" cy="3427413"/>
          </a:xfrm>
          <a:prstGeom prst="rect">
            <a:avLst/>
          </a:prstGeom>
          <a:ln w="0">
            <a:noFill/>
          </a:ln>
        </p:spPr>
      </p:sp>
      <p:sp>
        <p:nvSpPr>
          <p:cNvPr id="460"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r>
              <a:rPr lang="ru-RU" sz="2800" b="0" strike="noStrike" spc="-1">
                <a:solidFill>
                  <a:srgbClr val="000000"/>
                </a:solidFill>
                <a:latin typeface="+mn-lt"/>
                <a:ea typeface="+mn-ea"/>
              </a:rPr>
              <a:t>Около 98-99% кальция в организме сосредоточены в костях и зубах, а оставшиеся 1-2% — в крови и мягких тканях. Костная ткань — </a:t>
            </a:r>
            <a:r>
              <a:rPr lang="ru-RU" sz="2800" b="1" strike="noStrike" spc="-1">
                <a:solidFill>
                  <a:srgbClr val="000000"/>
                </a:solidFill>
                <a:latin typeface="+mn-lt"/>
                <a:ea typeface="+mn-ea"/>
              </a:rPr>
              <a:t>резерв кальция,</a:t>
            </a:r>
            <a:r>
              <a:rPr lang="ru-RU" sz="2800" b="0" strike="noStrike" spc="-1">
                <a:solidFill>
                  <a:srgbClr val="000000"/>
                </a:solidFill>
                <a:latin typeface="+mn-lt"/>
                <a:ea typeface="+mn-ea"/>
              </a:rPr>
              <a:t> из которого организм забирает его при необходимости поддержать концентрацию ионов кальция в крови. Обычно это происходит, если из рациона поступает недостаточно кальция или усвоение кальция в кишечнике не протекает должным образом.</a:t>
            </a:r>
            <a:endParaRPr lang="ru-RU" sz="2800" b="0" strike="noStrike" spc="-1">
              <a:solidFill>
                <a:srgbClr val="000000"/>
              </a:solidFill>
              <a:latin typeface="Arial"/>
            </a:endParaRPr>
          </a:p>
          <a:p>
            <a:pPr marL="216000" indent="0">
              <a:lnSpc>
                <a:spcPct val="100000"/>
              </a:lnSpc>
              <a:buNone/>
              <a:tabLst>
                <a:tab pos="0" algn="l"/>
              </a:tabLst>
            </a:pPr>
            <a:endParaRPr lang="ru-RU" sz="2800" b="0" strike="noStrike" spc="-1">
              <a:solidFill>
                <a:srgbClr val="000000"/>
              </a:solidFill>
              <a:latin typeface="Arial"/>
            </a:endParaRPr>
          </a:p>
          <a:p>
            <a:pPr marL="216000" indent="0">
              <a:lnSpc>
                <a:spcPct val="100000"/>
              </a:lnSpc>
              <a:buNone/>
              <a:tabLst>
                <a:tab pos="0" algn="l"/>
              </a:tabLst>
            </a:pPr>
            <a:r>
              <a:rPr lang="ru-RU" sz="2800" b="1" strike="noStrike" spc="-1">
                <a:solidFill>
                  <a:srgbClr val="000000"/>
                </a:solidFill>
                <a:latin typeface="+mn-lt"/>
                <a:ea typeface="+mn-ea"/>
              </a:rPr>
              <a:t>Признаки нехватки кальция неспецифичны (то есть они могут говорить и о других проблемах), однако: </a:t>
            </a:r>
            <a:endParaRPr lang="ru-RU" sz="2800" b="0" strike="noStrike" spc="-1">
              <a:solidFill>
                <a:srgbClr val="000000"/>
              </a:solidFill>
              <a:latin typeface="Arial"/>
            </a:endParaRPr>
          </a:p>
          <a:p>
            <a:pPr marL="216000" indent="0">
              <a:lnSpc>
                <a:spcPct val="100000"/>
              </a:lnSpc>
              <a:buNone/>
              <a:tabLst>
                <a:tab pos="0" algn="l"/>
              </a:tabLst>
            </a:pPr>
            <a:r>
              <a:rPr lang="ru-RU" sz="2800" b="0" strike="noStrike" spc="-1">
                <a:solidFill>
                  <a:srgbClr val="000000"/>
                </a:solidFill>
                <a:latin typeface="+mn-lt"/>
                <a:ea typeface="+mn-ea"/>
              </a:rPr>
              <a:t>1. Остеопороз, или хрупкость костей,- считается нарушением, связанным с дефицитом кальция. Когда уровень кальция в крови падает и организм вынужден забирать минерал из костной ткани, со временем минеральная плотность костей может снизиться, а риск переломов повыситься </a:t>
            </a:r>
            <a:r>
              <a:rPr lang="ru-RU" sz="2800" b="0" strike="noStrike" spc="-1" baseline="30000">
                <a:solidFill>
                  <a:srgbClr val="000000"/>
                </a:solidFill>
                <a:latin typeface="+mn-lt"/>
                <a:ea typeface="+mn-ea"/>
              </a:rPr>
              <a:t>[2]</a:t>
            </a:r>
            <a:r>
              <a:rPr lang="ru-RU" sz="2800" b="0" strike="noStrike" spc="-1">
                <a:solidFill>
                  <a:srgbClr val="000000"/>
                </a:solidFill>
                <a:latin typeface="+mn-lt"/>
                <a:ea typeface="+mn-ea"/>
              </a:rPr>
              <a:t>.</a:t>
            </a:r>
            <a:endParaRPr lang="ru-RU" sz="2800" b="0" strike="noStrike" spc="-1">
              <a:solidFill>
                <a:srgbClr val="000000"/>
              </a:solidFill>
              <a:latin typeface="Arial"/>
            </a:endParaRPr>
          </a:p>
          <a:p>
            <a:pPr marL="216000" indent="0">
              <a:lnSpc>
                <a:spcPct val="100000"/>
              </a:lnSpc>
              <a:buNone/>
              <a:tabLst>
                <a:tab pos="0" algn="l"/>
              </a:tabLst>
            </a:pPr>
            <a:r>
              <a:rPr lang="ru-RU" sz="2800" b="0" strike="noStrike" spc="-1">
                <a:solidFill>
                  <a:srgbClr val="000000"/>
                </a:solidFill>
                <a:latin typeface="+mn-lt"/>
                <a:ea typeface="+mn-ea"/>
              </a:rPr>
              <a:t>2. Кальций участвует в процессе реминерализации зубной эмали. Чем слабее эмаль, тем выше риск кариеса </a:t>
            </a:r>
            <a:r>
              <a:rPr lang="ru-RU" sz="2800" b="0" strike="noStrike" spc="-1" baseline="30000">
                <a:solidFill>
                  <a:srgbClr val="000000"/>
                </a:solidFill>
                <a:latin typeface="+mn-lt"/>
                <a:ea typeface="+mn-ea"/>
              </a:rPr>
              <a:t>[3]</a:t>
            </a:r>
            <a:r>
              <a:rPr lang="ru-RU" sz="2800" b="0" strike="noStrike" spc="-1">
                <a:solidFill>
                  <a:srgbClr val="000000"/>
                </a:solidFill>
                <a:latin typeface="+mn-lt"/>
                <a:ea typeface="+mn-ea"/>
              </a:rPr>
              <a:t>.</a:t>
            </a:r>
            <a:endParaRPr lang="ru-RU" sz="2800" b="0" strike="noStrike" spc="-1">
              <a:solidFill>
                <a:srgbClr val="000000"/>
              </a:solidFill>
              <a:latin typeface="Arial"/>
            </a:endParaRPr>
          </a:p>
          <a:p>
            <a:pPr marL="216000" indent="0">
              <a:lnSpc>
                <a:spcPct val="100000"/>
              </a:lnSpc>
              <a:buNone/>
              <a:tabLst>
                <a:tab pos="0" algn="l"/>
              </a:tabLst>
            </a:pPr>
            <a:r>
              <a:rPr lang="ru-RU" sz="2800" b="0" strike="noStrike" spc="-1">
                <a:solidFill>
                  <a:srgbClr val="000000"/>
                </a:solidFill>
                <a:latin typeface="+mn-lt"/>
                <a:ea typeface="+mn-ea"/>
              </a:rPr>
              <a:t>3. Кальций играет важную роль в передаче нервного импульса к мышцам и отвечает за их сокращение. Когда уровень кальция в крови низок, мышцы не могут поддерживать свой нормальный тонус и происходит спазм </a:t>
            </a:r>
            <a:r>
              <a:rPr lang="ru-RU" sz="2800" b="0" strike="noStrike" spc="-1" baseline="30000">
                <a:solidFill>
                  <a:srgbClr val="000000"/>
                </a:solidFill>
                <a:latin typeface="+mn-lt"/>
                <a:ea typeface="+mn-ea"/>
              </a:rPr>
              <a:t>[4]</a:t>
            </a:r>
            <a:r>
              <a:rPr lang="ru-RU" sz="2800" b="0" strike="noStrike" spc="-1">
                <a:solidFill>
                  <a:srgbClr val="000000"/>
                </a:solidFill>
                <a:latin typeface="+mn-lt"/>
                <a:ea typeface="+mn-ea"/>
              </a:rPr>
              <a:t>. </a:t>
            </a:r>
            <a:endParaRPr lang="ru-RU" sz="2800" b="0" strike="noStrike" spc="-1">
              <a:solidFill>
                <a:srgbClr val="000000"/>
              </a:solidFill>
              <a:latin typeface="Arial"/>
            </a:endParaRPr>
          </a:p>
          <a:p>
            <a:pPr marL="216000" indent="0">
              <a:lnSpc>
                <a:spcPct val="100000"/>
              </a:lnSpc>
              <a:buNone/>
              <a:tabLst>
                <a:tab pos="0" algn="l"/>
              </a:tabLst>
            </a:pPr>
            <a:r>
              <a:rPr lang="ru-RU" sz="2800" b="0" strike="noStrike" spc="-1">
                <a:solidFill>
                  <a:srgbClr val="000000"/>
                </a:solidFill>
                <a:latin typeface="+mn-lt"/>
                <a:ea typeface="+mn-ea"/>
              </a:rPr>
              <a:t>4. Нерегулярное сердцебиение является типичным симптомом гипокальциемии. Если клетки сердца не получают достаточного количества кальция, они перестают работать должным образом </a:t>
            </a:r>
            <a:r>
              <a:rPr lang="ru-RU" sz="2800" b="0" strike="noStrike" spc="-1" baseline="30000">
                <a:solidFill>
                  <a:srgbClr val="000000"/>
                </a:solidFill>
                <a:latin typeface="+mn-lt"/>
                <a:ea typeface="+mn-ea"/>
              </a:rPr>
              <a:t>[5,6]</a:t>
            </a:r>
            <a:r>
              <a:rPr lang="ru-RU" sz="2800" b="0" strike="noStrike" spc="-1">
                <a:solidFill>
                  <a:srgbClr val="000000"/>
                </a:solidFill>
                <a:latin typeface="+mn-lt"/>
                <a:ea typeface="+mn-ea"/>
              </a:rPr>
              <a:t>. Кроме того, кальций, поступающий в нервные клетки, стимулирует передачу нервного импульса. Дефицит кальция может значительно ухудшить когнитивные функции </a:t>
            </a:r>
            <a:r>
              <a:rPr lang="ru-RU" sz="2800" b="0" strike="noStrike" spc="-1" baseline="30000">
                <a:solidFill>
                  <a:srgbClr val="000000"/>
                </a:solidFill>
                <a:latin typeface="+mn-lt"/>
                <a:ea typeface="+mn-ea"/>
              </a:rPr>
              <a:t>[1]</a:t>
            </a:r>
            <a:r>
              <a:rPr lang="ru-RU" sz="2800" b="0" strike="noStrike" spc="-1">
                <a:solidFill>
                  <a:srgbClr val="000000"/>
                </a:solidFill>
                <a:latin typeface="+mn-lt"/>
                <a:ea typeface="+mn-ea"/>
              </a:rPr>
              <a:t>. </a:t>
            </a:r>
            <a:endParaRPr lang="ru-RU" sz="2800" b="0" strike="noStrike" spc="-1">
              <a:solidFill>
                <a:srgbClr val="000000"/>
              </a:solidFill>
              <a:latin typeface="Arial"/>
            </a:endParaRPr>
          </a:p>
          <a:p>
            <a:pPr marL="216000" indent="0">
              <a:lnSpc>
                <a:spcPct val="100000"/>
              </a:lnSpc>
              <a:buNone/>
              <a:tabLst>
                <a:tab pos="0" algn="l"/>
              </a:tabLst>
            </a:pPr>
            <a:r>
              <a:rPr lang="ru-RU" sz="2800" b="0" strike="noStrike" spc="-1">
                <a:solidFill>
                  <a:srgbClr val="000000"/>
                </a:solidFill>
                <a:latin typeface="+mn-lt"/>
                <a:ea typeface="+mn-ea"/>
              </a:rPr>
              <a:t>5. Недостаток кальция в клетках проявляется усталостью, приводит к истощению и слабости </a:t>
            </a:r>
            <a:r>
              <a:rPr lang="ru-RU" sz="2800" b="0" strike="noStrike" spc="-1" baseline="30000">
                <a:solidFill>
                  <a:srgbClr val="000000"/>
                </a:solidFill>
                <a:latin typeface="+mn-lt"/>
                <a:ea typeface="+mn-ea"/>
              </a:rPr>
              <a:t>[7]</a:t>
            </a:r>
            <a:r>
              <a:rPr lang="ru-RU" sz="2800" b="0" strike="noStrike" spc="-1">
                <a:solidFill>
                  <a:srgbClr val="000000"/>
                </a:solidFill>
                <a:latin typeface="+mn-lt"/>
                <a:ea typeface="+mn-ea"/>
              </a:rPr>
              <a:t>. </a:t>
            </a:r>
            <a:endParaRPr lang="ru-RU" sz="2800" b="0" strike="noStrike" spc="-1">
              <a:solidFill>
                <a:srgbClr val="000000"/>
              </a:solidFill>
              <a:latin typeface="Arial"/>
            </a:endParaRPr>
          </a:p>
          <a:p>
            <a:pPr marL="216000" indent="0">
              <a:lnSpc>
                <a:spcPct val="100000"/>
              </a:lnSpc>
              <a:buNone/>
              <a:tabLst>
                <a:tab pos="0" algn="l"/>
              </a:tabLst>
            </a:pPr>
            <a:r>
              <a:rPr lang="ru-RU" sz="2800" b="0" strike="noStrike" spc="-1">
                <a:solidFill>
                  <a:srgbClr val="000000"/>
                </a:solidFill>
                <a:latin typeface="+mn-lt"/>
                <a:ea typeface="+mn-ea"/>
              </a:rPr>
              <a:t>6. Низкий уровень витамина D и кальция может провоцировать и усугублять симптомы ПМС </a:t>
            </a:r>
            <a:r>
              <a:rPr lang="ru-RU" sz="2800" b="0" strike="noStrike" spc="-1" baseline="30000">
                <a:solidFill>
                  <a:srgbClr val="000000"/>
                </a:solidFill>
                <a:latin typeface="+mn-lt"/>
                <a:ea typeface="+mn-ea"/>
              </a:rPr>
              <a:t>[8]</a:t>
            </a:r>
            <a:r>
              <a:rPr lang="ru-RU" sz="2800" b="0" strike="noStrike" spc="-1">
                <a:solidFill>
                  <a:srgbClr val="000000"/>
                </a:solidFill>
                <a:latin typeface="+mn-lt"/>
                <a:ea typeface="+mn-ea"/>
              </a:rPr>
              <a:t>. </a:t>
            </a:r>
            <a:endParaRPr lang="ru-RU" sz="2800" b="0" strike="noStrike" spc="-1">
              <a:solidFill>
                <a:srgbClr val="000000"/>
              </a:solidFill>
              <a:latin typeface="Arial"/>
            </a:endParaRPr>
          </a:p>
          <a:p>
            <a:pPr marL="216000" indent="0">
              <a:lnSpc>
                <a:spcPct val="100000"/>
              </a:lnSpc>
              <a:buNone/>
              <a:tabLst>
                <a:tab pos="0" algn="l"/>
              </a:tabLst>
            </a:pPr>
            <a:endParaRPr lang="ru-RU" sz="2800" b="0" strike="noStrike" spc="-1">
              <a:solidFill>
                <a:srgbClr val="000000"/>
              </a:solidFill>
              <a:latin typeface="Arial"/>
            </a:endParaRPr>
          </a:p>
        </p:txBody>
      </p:sp>
    </p:spTree>
    <p:extLst>
      <p:ext uri="{BB962C8B-B14F-4D97-AF65-F5344CB8AC3E}">
        <p14:creationId xmlns:p14="http://schemas.microsoft.com/office/powerpoint/2010/main" val="3832268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PlaceHolder 1"/>
          <p:cNvSpPr>
            <a:spLocks noGrp="1" noRot="1" noChangeAspect="1"/>
          </p:cNvSpPr>
          <p:nvPr>
            <p:ph type="sldImg"/>
          </p:nvPr>
        </p:nvSpPr>
        <p:spPr>
          <a:xfrm>
            <a:off x="381000" y="685800"/>
            <a:ext cx="6094413" cy="3427413"/>
          </a:xfrm>
          <a:prstGeom prst="rect">
            <a:avLst/>
          </a:prstGeom>
          <a:ln w="0">
            <a:noFill/>
          </a:ln>
        </p:spPr>
      </p:sp>
      <p:sp>
        <p:nvSpPr>
          <p:cNvPr id="462"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r>
              <a:rPr lang="ru-RU" sz="1400" b="0" strike="noStrike" spc="-1">
                <a:solidFill>
                  <a:srgbClr val="000000"/>
                </a:solidFill>
                <a:latin typeface="+mn-lt"/>
                <a:ea typeface="+mn-ea"/>
              </a:rPr>
              <a:t>Поскольку кальций не синтезируется организмом, минерал должен регулярно поступать с пищей.</a:t>
            </a:r>
            <a:endParaRPr lang="ru-RU" sz="1400" b="0" strike="noStrike" spc="-1">
              <a:solidFill>
                <a:srgbClr val="000000"/>
              </a:solidFill>
              <a:latin typeface="Arial"/>
            </a:endParaRPr>
          </a:p>
          <a:p>
            <a:pPr marL="216000" indent="0">
              <a:lnSpc>
                <a:spcPct val="100000"/>
              </a:lnSpc>
              <a:buNone/>
              <a:tabLst>
                <a:tab pos="0" algn="l"/>
              </a:tabLst>
            </a:pPr>
            <a:endParaRPr lang="ru-RU" sz="1400" b="0" strike="noStrike" spc="-1">
              <a:solidFill>
                <a:srgbClr val="000000"/>
              </a:solidFill>
              <a:latin typeface="Arial"/>
            </a:endParaRPr>
          </a:p>
          <a:p>
            <a:pPr marL="216000" indent="0">
              <a:lnSpc>
                <a:spcPct val="100000"/>
              </a:lnSpc>
              <a:buNone/>
              <a:tabLst>
                <a:tab pos="0" algn="l"/>
              </a:tabLst>
            </a:pPr>
            <a:r>
              <a:rPr lang="ru-RU" sz="1400" b="1" strike="noStrike" spc="-1">
                <a:solidFill>
                  <a:srgbClr val="000000"/>
                </a:solidFill>
                <a:latin typeface="+mn-lt"/>
                <a:ea typeface="+mn-ea"/>
              </a:rPr>
              <a:t>Лучшие пищевые источники кальция: </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 молоко и молочные продукты (творог, йогурт),</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 все виды сыров, особенно твердые,</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 консервированные сардины, лосось,</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 арахис, грецкий орех, семечки подсолнуха, инжир,</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 фасоль и бобы,</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 зеленые овощи.</a:t>
            </a:r>
            <a:endParaRPr lang="ru-RU" sz="1400" b="0" strike="noStrike" spc="-1">
              <a:solidFill>
                <a:srgbClr val="000000"/>
              </a:solidFill>
              <a:latin typeface="Arial"/>
            </a:endParaRPr>
          </a:p>
          <a:p>
            <a:pPr marL="216000" indent="0">
              <a:lnSpc>
                <a:spcPct val="100000"/>
              </a:lnSpc>
              <a:buNone/>
              <a:tabLst>
                <a:tab pos="0" algn="l"/>
              </a:tabLst>
            </a:pPr>
            <a:endParaRPr lang="ru-RU" sz="2800" b="0" strike="noStrike" spc="-1">
              <a:solidFill>
                <a:srgbClr val="000000"/>
              </a:solidFill>
              <a:latin typeface="Arial"/>
            </a:endParaRPr>
          </a:p>
        </p:txBody>
      </p:sp>
    </p:spTree>
    <p:extLst>
      <p:ext uri="{BB962C8B-B14F-4D97-AF65-F5344CB8AC3E}">
        <p14:creationId xmlns:p14="http://schemas.microsoft.com/office/powerpoint/2010/main" val="2187169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PlaceHolder 1"/>
          <p:cNvSpPr>
            <a:spLocks noGrp="1" noRot="1" noChangeAspect="1"/>
          </p:cNvSpPr>
          <p:nvPr>
            <p:ph type="sldImg"/>
          </p:nvPr>
        </p:nvSpPr>
        <p:spPr>
          <a:xfrm>
            <a:off x="381000" y="685800"/>
            <a:ext cx="6094413" cy="3427413"/>
          </a:xfrm>
          <a:prstGeom prst="rect">
            <a:avLst/>
          </a:prstGeom>
          <a:ln w="0">
            <a:noFill/>
          </a:ln>
        </p:spPr>
      </p:sp>
      <p:sp>
        <p:nvSpPr>
          <p:cNvPr id="464"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r>
              <a:rPr lang="ru-RU" sz="1400" b="1" strike="noStrike" spc="-1">
                <a:solidFill>
                  <a:srgbClr val="000000"/>
                </a:solidFill>
                <a:latin typeface="+mn-lt"/>
                <a:ea typeface="+mn-ea"/>
              </a:rPr>
              <a:t>Существует ряд факторов, которые увеличивают риск дефицита кальция в организме: </a:t>
            </a:r>
            <a:endParaRPr lang="ru-RU" sz="1400" b="0" strike="noStrike" spc="-1">
              <a:solidFill>
                <a:srgbClr val="000000"/>
              </a:solidFill>
              <a:latin typeface="Arial"/>
            </a:endParaRPr>
          </a:p>
          <a:p>
            <a:pPr marL="216000" indent="0">
              <a:lnSpc>
                <a:spcPct val="100000"/>
              </a:lnSpc>
              <a:buNone/>
              <a:tabLst>
                <a:tab pos="0" algn="l"/>
              </a:tabLst>
            </a:pPr>
            <a:r>
              <a:rPr sz="2000"/>
              <a:t/>
            </a:r>
            <a:br>
              <a:rPr sz="2000"/>
            </a:br>
            <a:r>
              <a:rPr lang="ru-RU" sz="2000" b="0" strike="noStrike" spc="-1">
                <a:solidFill>
                  <a:srgbClr val="000000"/>
                </a:solidFill>
                <a:latin typeface="+mn-lt"/>
                <a:ea typeface="+mn-ea"/>
              </a:rPr>
              <a:t>1. </a:t>
            </a:r>
            <a:r>
              <a:rPr lang="ru-RU" sz="1400" b="0" strike="noStrike" spc="-1">
                <a:solidFill>
                  <a:srgbClr val="000000"/>
                </a:solidFill>
                <a:latin typeface="+mn-lt"/>
                <a:ea typeface="+mn-ea"/>
              </a:rPr>
              <a:t>Каждый 1 г натрия (эквивалент 2,5 г хлорида натрия; поваренная соль NaCl) выводит из организма с мочой около 17 мг кальция </a:t>
            </a:r>
            <a:r>
              <a:rPr lang="ru-RU" sz="1400" b="0" strike="noStrike" spc="-1" baseline="30000">
                <a:solidFill>
                  <a:srgbClr val="000000"/>
                </a:solidFill>
                <a:latin typeface="+mn-lt"/>
                <a:ea typeface="+mn-ea"/>
              </a:rPr>
              <a:t>[11]</a:t>
            </a:r>
            <a:r>
              <a:rPr lang="ru-RU" sz="1400" b="0" strike="noStrike" spc="-1">
                <a:solidFill>
                  <a:srgbClr val="000000"/>
                </a:solidFill>
                <a:latin typeface="+mn-lt"/>
                <a:ea typeface="+mn-ea"/>
              </a:rPr>
              <a:t>.</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2. Употребление алкоголя может ухудшить всасывание питательных веществ, в том числе абсорбцию (впитывание) кальция из кишечника, что приводит к снижению уровня кальция в сыворотке крови и дефициту кальция </a:t>
            </a:r>
            <a:r>
              <a:rPr lang="ru-RU" sz="1400" b="0" strike="noStrike" spc="-1" baseline="30000">
                <a:solidFill>
                  <a:srgbClr val="000000"/>
                </a:solidFill>
                <a:latin typeface="+mn-lt"/>
                <a:ea typeface="+mn-ea"/>
              </a:rPr>
              <a:t>[12]</a:t>
            </a:r>
            <a:r>
              <a:rPr lang="ru-RU" sz="1400" b="0" strike="noStrike" spc="-1">
                <a:solidFill>
                  <a:srgbClr val="000000"/>
                </a:solidFill>
                <a:latin typeface="+mn-lt"/>
                <a:ea typeface="+mn-ea"/>
              </a:rPr>
              <a:t>.  </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3. Воздействие кофеина в концентрациях ≤ 400 мг/день приводило к увеличению содержания кальция в моче в двух рандомизированных контролируемых исследованиях</a:t>
            </a:r>
            <a:r>
              <a:rPr lang="ru-RU" sz="1400" b="0" strike="noStrike" spc="-1" baseline="30000">
                <a:solidFill>
                  <a:srgbClr val="000000"/>
                </a:solidFill>
                <a:latin typeface="+mn-lt"/>
                <a:ea typeface="+mn-ea"/>
              </a:rPr>
              <a:t>[13]</a:t>
            </a:r>
            <a:r>
              <a:rPr lang="ru-RU" sz="1400" b="0" strike="noStrike" spc="-1">
                <a:solidFill>
                  <a:srgbClr val="000000"/>
                </a:solidFill>
                <a:latin typeface="+mn-lt"/>
                <a:ea typeface="+mn-ea"/>
              </a:rPr>
              <a:t>. </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4. В среднем в одной чайной ложке растворимого кофе содержится 30-50 мг кофеина, в 1 чашке эспрессо из натуральных зерен кофе — около 90-100 мг. </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5. Кальций необходим для сокращения мышц, особенно при интенсивных физических нагрузках </a:t>
            </a:r>
            <a:r>
              <a:rPr lang="ru-RU" sz="1400" b="0" strike="noStrike" spc="-1" baseline="30000">
                <a:solidFill>
                  <a:srgbClr val="000000"/>
                </a:solidFill>
                <a:latin typeface="+mn-lt"/>
                <a:ea typeface="+mn-ea"/>
              </a:rPr>
              <a:t>[14]</a:t>
            </a:r>
            <a:r>
              <a:rPr lang="ru-RU" sz="1400" b="0" strike="noStrike" spc="-1">
                <a:solidFill>
                  <a:srgbClr val="000000"/>
                </a:solidFill>
                <a:latin typeface="+mn-lt"/>
                <a:ea typeface="+mn-ea"/>
              </a:rPr>
              <a:t>.</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6. За первые 5 лет после наступления менопаузы женщина может терять до 1/3 от костной массы, утраченной ею за всю жизнь </a:t>
            </a:r>
            <a:r>
              <a:rPr lang="ru-RU" sz="1400" b="0" strike="noStrike" spc="-1" baseline="30000">
                <a:solidFill>
                  <a:srgbClr val="000000"/>
                </a:solidFill>
                <a:latin typeface="+mn-lt"/>
                <a:ea typeface="+mn-ea"/>
              </a:rPr>
              <a:t>[15]</a:t>
            </a:r>
            <a:r>
              <a:rPr lang="ru-RU" sz="1400" b="0" strike="noStrike" spc="-1">
                <a:solidFill>
                  <a:srgbClr val="000000"/>
                </a:solidFill>
                <a:latin typeface="+mn-lt"/>
                <a:ea typeface="+mn-ea"/>
              </a:rPr>
              <a:t>.</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7. Нарушения обмена кальция и магния связаны с высоким уровнем гормона стресса в крови </a:t>
            </a:r>
            <a:r>
              <a:rPr lang="ru-RU" sz="1400" b="0" strike="noStrike" spc="-1" baseline="30000">
                <a:solidFill>
                  <a:srgbClr val="000000"/>
                </a:solidFill>
                <a:latin typeface="+mn-lt"/>
                <a:ea typeface="+mn-ea"/>
              </a:rPr>
              <a:t>[16]</a:t>
            </a:r>
            <a:r>
              <a:rPr lang="ru-RU" sz="1400" b="0" strike="noStrike" spc="-1">
                <a:solidFill>
                  <a:srgbClr val="000000"/>
                </a:solidFill>
                <a:latin typeface="+mn-lt"/>
                <a:ea typeface="+mn-ea"/>
              </a:rPr>
              <a:t>.</a:t>
            </a:r>
            <a:endParaRPr lang="ru-RU" sz="1400" b="0" strike="noStrike" spc="-1">
              <a:solidFill>
                <a:srgbClr val="000000"/>
              </a:solidFill>
              <a:latin typeface="Arial"/>
            </a:endParaRPr>
          </a:p>
          <a:p>
            <a:pPr marL="216000" indent="0">
              <a:lnSpc>
                <a:spcPct val="100000"/>
              </a:lnSpc>
              <a:buNone/>
              <a:tabLst>
                <a:tab pos="0" algn="l"/>
              </a:tabLst>
            </a:pPr>
            <a:endParaRPr lang="ru-RU" sz="2800" b="0" strike="noStrike" spc="-1">
              <a:solidFill>
                <a:srgbClr val="000000"/>
              </a:solidFill>
              <a:latin typeface="Arial"/>
            </a:endParaRPr>
          </a:p>
        </p:txBody>
      </p:sp>
    </p:spTree>
    <p:extLst>
      <p:ext uri="{BB962C8B-B14F-4D97-AF65-F5344CB8AC3E}">
        <p14:creationId xmlns:p14="http://schemas.microsoft.com/office/powerpoint/2010/main" val="3203038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 name="PlaceHolder 1"/>
          <p:cNvSpPr>
            <a:spLocks noGrp="1" noRot="1" noChangeAspect="1"/>
          </p:cNvSpPr>
          <p:nvPr>
            <p:ph type="sldImg"/>
          </p:nvPr>
        </p:nvSpPr>
        <p:spPr>
          <a:xfrm>
            <a:off x="381000" y="685800"/>
            <a:ext cx="6094413" cy="3427413"/>
          </a:xfrm>
          <a:prstGeom prst="rect">
            <a:avLst/>
          </a:prstGeom>
          <a:ln w="0">
            <a:noFill/>
          </a:ln>
        </p:spPr>
      </p:sp>
      <p:sp>
        <p:nvSpPr>
          <p:cNvPr id="466"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r>
              <a:rPr lang="ru-RU" sz="1400" b="0" strike="noStrike" spc="-1">
                <a:solidFill>
                  <a:srgbClr val="000000"/>
                </a:solidFill>
                <a:latin typeface="+mn-lt"/>
                <a:ea typeface="+mn-ea"/>
              </a:rPr>
              <a:t>Всасывание кальция из пищи происходит в тонком кишечнике. Там желчные кислоты соединяются с солями кальция, проходя вместе с ними через стенку кишечника в кровь. С током крови кальций доставляется в органы и ткани. </a:t>
            </a:r>
            <a:endParaRPr lang="ru-RU" sz="1400" b="0" strike="noStrike" spc="-1">
              <a:solidFill>
                <a:srgbClr val="000000"/>
              </a:solidFill>
              <a:latin typeface="Arial"/>
            </a:endParaRPr>
          </a:p>
          <a:p>
            <a:pPr marL="216000" indent="0">
              <a:lnSpc>
                <a:spcPct val="100000"/>
              </a:lnSpc>
              <a:buNone/>
              <a:tabLst>
                <a:tab pos="0" algn="l"/>
              </a:tabLst>
            </a:pPr>
            <a:r>
              <a:rPr sz="2000"/>
              <a:t/>
            </a:r>
            <a:br>
              <a:rPr sz="2000"/>
            </a:br>
            <a:r>
              <a:rPr lang="ru-RU" sz="1400" b="0" strike="noStrike" spc="-1">
                <a:solidFill>
                  <a:srgbClr val="000000"/>
                </a:solidFill>
                <a:latin typeface="+mn-lt"/>
                <a:ea typeface="+mn-ea"/>
              </a:rPr>
              <a:t>Нормальный уровень кальция в крови — от 2,2 до 2,6 ммоль/л (от 8,8 дл 10,5 мг/дл). Для поддержания этого уровня в организме существует жесткая</a:t>
            </a:r>
            <a:r>
              <a:rPr lang="ru-RU" sz="1400" b="1" strike="noStrike" spc="-1">
                <a:solidFill>
                  <a:srgbClr val="000000"/>
                </a:solidFill>
                <a:latin typeface="+mn-lt"/>
                <a:ea typeface="+mn-ea"/>
              </a:rPr>
              <a:t> система контроля</a:t>
            </a:r>
            <a:r>
              <a:rPr lang="ru-RU" sz="1400" b="0" strike="noStrike" spc="-1">
                <a:solidFill>
                  <a:srgbClr val="000000"/>
                </a:solidFill>
                <a:latin typeface="+mn-lt"/>
                <a:ea typeface="+mn-ea"/>
              </a:rPr>
              <a:t>. Если запасы кальция не восполняются из пищи, то его концентрация в крови снижается. Тогда организм восстанавливает уровень кальция до нормального, забирая минерал из костей.</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Поэтому если длительное время кальция не хватает, то у костей снижается минеральная плотность — так увеличивается риск остеопороза и переломов.</a:t>
            </a:r>
            <a:endParaRPr lang="ru-RU" sz="1400" b="0" strike="noStrike" spc="-1">
              <a:solidFill>
                <a:srgbClr val="000000"/>
              </a:solidFill>
              <a:latin typeface="Arial"/>
            </a:endParaRPr>
          </a:p>
          <a:p>
            <a:pPr marL="216000" indent="0">
              <a:lnSpc>
                <a:spcPct val="100000"/>
              </a:lnSpc>
              <a:buNone/>
              <a:tabLst>
                <a:tab pos="0" algn="l"/>
              </a:tabLst>
            </a:pPr>
            <a:endParaRPr lang="ru-RU" sz="2800" b="0" strike="noStrike" spc="-1">
              <a:solidFill>
                <a:srgbClr val="000000"/>
              </a:solidFill>
              <a:latin typeface="Arial"/>
            </a:endParaRPr>
          </a:p>
        </p:txBody>
      </p:sp>
    </p:spTree>
    <p:extLst>
      <p:ext uri="{BB962C8B-B14F-4D97-AF65-F5344CB8AC3E}">
        <p14:creationId xmlns:p14="http://schemas.microsoft.com/office/powerpoint/2010/main" val="1515012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PlaceHolder 1"/>
          <p:cNvSpPr>
            <a:spLocks noGrp="1" noRot="1" noChangeAspect="1"/>
          </p:cNvSpPr>
          <p:nvPr>
            <p:ph type="sldImg"/>
          </p:nvPr>
        </p:nvSpPr>
        <p:spPr>
          <a:xfrm>
            <a:off x="381000" y="685800"/>
            <a:ext cx="6094413" cy="3427413"/>
          </a:xfrm>
          <a:prstGeom prst="rect">
            <a:avLst/>
          </a:prstGeom>
          <a:ln w="0">
            <a:noFill/>
          </a:ln>
        </p:spPr>
      </p:sp>
      <p:sp>
        <p:nvSpPr>
          <p:cNvPr id="468"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r>
              <a:rPr lang="ru-RU" sz="1400" b="1" strike="noStrike" spc="-1">
                <a:solidFill>
                  <a:srgbClr val="000000"/>
                </a:solidFill>
                <a:latin typeface="+mn-lt"/>
                <a:ea typeface="+mn-ea"/>
              </a:rPr>
              <a:t>Известно, что кальций отвечает за самые разные процессы:</a:t>
            </a:r>
            <a:endParaRPr lang="ru-RU" sz="1400" b="0" strike="noStrike" spc="-1">
              <a:solidFill>
                <a:srgbClr val="000000"/>
              </a:solidFill>
              <a:latin typeface="Arial"/>
            </a:endParaRPr>
          </a:p>
          <a:p>
            <a:pPr marL="285840" indent="-285840">
              <a:lnSpc>
                <a:spcPct val="200000"/>
              </a:lnSpc>
              <a:spcBef>
                <a:spcPts val="601"/>
              </a:spcBef>
              <a:spcAft>
                <a:spcPts val="601"/>
              </a:spcAft>
              <a:buClr>
                <a:srgbClr val="000000"/>
              </a:buClr>
              <a:buFont typeface="Arial"/>
              <a:buChar char="•"/>
              <a:tabLst>
                <a:tab pos="0" algn="l"/>
              </a:tabLst>
            </a:pPr>
            <a:r>
              <a:rPr lang="ru-RU" sz="1400" b="0" strike="noStrike" spc="-1">
                <a:solidFill>
                  <a:srgbClr val="000000"/>
                </a:solidFill>
                <a:latin typeface="+mn-lt"/>
                <a:ea typeface="+mn-ea"/>
              </a:rPr>
              <a:t>нормальная свертываемость крови происходит только в присутствии ионов кальция;</a:t>
            </a:r>
            <a:endParaRPr lang="ru-RU" sz="1400" b="0" strike="noStrike" spc="-1">
              <a:solidFill>
                <a:srgbClr val="000000"/>
              </a:solidFill>
              <a:latin typeface="Arial"/>
            </a:endParaRPr>
          </a:p>
          <a:p>
            <a:pPr marL="285840" indent="-285840">
              <a:lnSpc>
                <a:spcPct val="200000"/>
              </a:lnSpc>
              <a:spcBef>
                <a:spcPts val="601"/>
              </a:spcBef>
              <a:spcAft>
                <a:spcPts val="601"/>
              </a:spcAft>
              <a:buClr>
                <a:srgbClr val="000000"/>
              </a:buClr>
              <a:buFont typeface="Arial"/>
              <a:buChar char="•"/>
              <a:tabLst>
                <a:tab pos="0" algn="l"/>
              </a:tabLst>
            </a:pPr>
            <a:r>
              <a:rPr lang="ru-RU" sz="1400" b="0" strike="noStrike" spc="-1">
                <a:solidFill>
                  <a:srgbClr val="000000"/>
                </a:solidFill>
                <a:latin typeface="+mn-lt"/>
                <a:ea typeface="+mn-ea"/>
              </a:rPr>
              <a:t>при увеличении в крови концентрации ионов кальция и магния нервно-мышечная возбудимость уменьшается, а при увеличении концентрации ионов натрия и калия — повышается;</a:t>
            </a:r>
            <a:endParaRPr lang="ru-RU" sz="1400" b="0" strike="noStrike" spc="-1">
              <a:solidFill>
                <a:srgbClr val="000000"/>
              </a:solidFill>
              <a:latin typeface="Arial"/>
            </a:endParaRPr>
          </a:p>
          <a:p>
            <a:pPr marL="285840" indent="-285840">
              <a:lnSpc>
                <a:spcPct val="200000"/>
              </a:lnSpc>
              <a:spcBef>
                <a:spcPts val="601"/>
              </a:spcBef>
              <a:spcAft>
                <a:spcPts val="601"/>
              </a:spcAft>
              <a:buClr>
                <a:srgbClr val="000000"/>
              </a:buClr>
              <a:buFont typeface="Arial"/>
              <a:buChar char="•"/>
              <a:tabLst>
                <a:tab pos="0" algn="l"/>
              </a:tabLst>
            </a:pPr>
            <a:r>
              <a:rPr lang="ru-RU" sz="1400" b="0" strike="noStrike" spc="-1">
                <a:solidFill>
                  <a:srgbClr val="000000"/>
                </a:solidFill>
                <a:latin typeface="+mn-lt"/>
                <a:ea typeface="+mn-ea"/>
              </a:rPr>
              <a:t>кальций нужен для поддержания ритма сердца; </a:t>
            </a:r>
            <a:endParaRPr lang="ru-RU" sz="1400" b="0" strike="noStrike" spc="-1">
              <a:solidFill>
                <a:srgbClr val="000000"/>
              </a:solidFill>
              <a:latin typeface="Arial"/>
            </a:endParaRPr>
          </a:p>
          <a:p>
            <a:pPr marL="285840" indent="-285840">
              <a:lnSpc>
                <a:spcPct val="200000"/>
              </a:lnSpc>
              <a:spcBef>
                <a:spcPts val="601"/>
              </a:spcBef>
              <a:spcAft>
                <a:spcPts val="601"/>
              </a:spcAft>
              <a:buClr>
                <a:srgbClr val="000000"/>
              </a:buClr>
              <a:buFont typeface="Arial"/>
              <a:buChar char="•"/>
              <a:tabLst>
                <a:tab pos="0" algn="l"/>
              </a:tabLst>
            </a:pPr>
            <a:r>
              <a:rPr lang="ru-RU" sz="1400" b="0" strike="noStrike" spc="-1">
                <a:solidFill>
                  <a:srgbClr val="000000"/>
                </a:solidFill>
                <a:latin typeface="+mn-lt"/>
                <a:ea typeface="+mn-ea"/>
              </a:rPr>
              <a:t>без кальция невозможно нормальное протекание процессов, в которых задействованы отдельные гормоны.</a:t>
            </a:r>
            <a:endParaRPr lang="ru-RU" sz="1400" b="0" strike="noStrike" spc="-1">
              <a:solidFill>
                <a:srgbClr val="000000"/>
              </a:solidFill>
              <a:latin typeface="Arial"/>
            </a:endParaRPr>
          </a:p>
          <a:p>
            <a:pPr indent="0">
              <a:lnSpc>
                <a:spcPct val="100000"/>
              </a:lnSpc>
              <a:buNone/>
              <a:tabLst>
                <a:tab pos="0" algn="l"/>
              </a:tabLst>
            </a:pPr>
            <a:endParaRPr lang="ru-RU" sz="2800" b="0" strike="noStrike" spc="-1">
              <a:solidFill>
                <a:srgbClr val="000000"/>
              </a:solidFill>
              <a:latin typeface="Arial"/>
            </a:endParaRPr>
          </a:p>
        </p:txBody>
      </p:sp>
    </p:spTree>
    <p:extLst>
      <p:ext uri="{BB962C8B-B14F-4D97-AF65-F5344CB8AC3E}">
        <p14:creationId xmlns:p14="http://schemas.microsoft.com/office/powerpoint/2010/main" val="2688984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PlaceHolder 1"/>
          <p:cNvSpPr>
            <a:spLocks noGrp="1" noRot="1" noChangeAspect="1"/>
          </p:cNvSpPr>
          <p:nvPr>
            <p:ph type="sldImg"/>
          </p:nvPr>
        </p:nvSpPr>
        <p:spPr>
          <a:xfrm>
            <a:off x="381000" y="685800"/>
            <a:ext cx="6094413" cy="3427413"/>
          </a:xfrm>
          <a:prstGeom prst="rect">
            <a:avLst/>
          </a:prstGeom>
          <a:ln w="0">
            <a:noFill/>
          </a:ln>
        </p:spPr>
      </p:sp>
      <p:sp>
        <p:nvSpPr>
          <p:cNvPr id="470"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r>
              <a:rPr lang="ru-RU" sz="1400" b="1" strike="noStrike" spc="-1">
                <a:solidFill>
                  <a:srgbClr val="000000"/>
                </a:solidFill>
                <a:latin typeface="+mn-lt"/>
                <a:ea typeface="+mn-ea"/>
              </a:rPr>
              <a:t>Происхождение биологически активных веществ продукта:</a:t>
            </a:r>
            <a:endParaRPr lang="ru-RU" sz="1400" b="0" strike="noStrike" spc="-1">
              <a:solidFill>
                <a:srgbClr val="000000"/>
              </a:solidFill>
              <a:latin typeface="Arial"/>
            </a:endParaRPr>
          </a:p>
          <a:p>
            <a:pPr marL="216000" indent="0">
              <a:lnSpc>
                <a:spcPct val="100000"/>
              </a:lnSpc>
              <a:buNone/>
              <a:tabLst>
                <a:tab pos="0" algn="l"/>
              </a:tabLst>
            </a:pPr>
            <a:r>
              <a:rPr lang="ru-RU" sz="1400" b="1" strike="noStrike" spc="-1">
                <a:solidFill>
                  <a:srgbClr val="000000"/>
                </a:solidFill>
                <a:latin typeface="+mn-lt"/>
                <a:ea typeface="+mn-ea"/>
              </a:rPr>
              <a:t>Кальций</a:t>
            </a:r>
            <a:r>
              <a:rPr lang="ru-RU" sz="1400" b="0" strike="noStrike" spc="-1">
                <a:solidFill>
                  <a:srgbClr val="000000"/>
                </a:solidFill>
                <a:latin typeface="+mn-lt"/>
                <a:ea typeface="+mn-ea"/>
              </a:rPr>
              <a:t> в форме карбоната кальция имеет природное происхождение. Его источник — красная водоросль литотамниум</a:t>
            </a:r>
            <a:r>
              <a:rPr lang="ru-RU" sz="1400" b="0" i="1" strike="noStrike" spc="-1">
                <a:solidFill>
                  <a:srgbClr val="000000"/>
                </a:solidFill>
                <a:latin typeface="+mn-lt"/>
                <a:ea typeface="+mn-ea"/>
              </a:rPr>
              <a:t> </a:t>
            </a:r>
            <a:r>
              <a:rPr lang="ru-RU" sz="1400" b="0" strike="noStrike" spc="-1">
                <a:solidFill>
                  <a:srgbClr val="000000"/>
                </a:solidFill>
                <a:latin typeface="+mn-lt"/>
                <a:ea typeface="+mn-ea"/>
              </a:rPr>
              <a:t>Aquamin</a:t>
            </a:r>
            <a:r>
              <a:rPr lang="ru-RU" sz="1400" b="0" strike="noStrike" spc="-1" baseline="30000">
                <a:solidFill>
                  <a:srgbClr val="000000"/>
                </a:solidFill>
                <a:latin typeface="+mn-lt"/>
                <a:ea typeface="+mn-ea"/>
              </a:rPr>
              <a:t>ТМ.</a:t>
            </a:r>
            <a:endParaRPr lang="ru-RU" sz="1400" b="0" strike="noStrike" spc="-1">
              <a:solidFill>
                <a:srgbClr val="000000"/>
              </a:solidFill>
              <a:latin typeface="Arial"/>
            </a:endParaRPr>
          </a:p>
          <a:p>
            <a:pPr marL="216000" indent="0">
              <a:lnSpc>
                <a:spcPct val="100000"/>
              </a:lnSpc>
              <a:buNone/>
              <a:tabLst>
                <a:tab pos="0" algn="l"/>
              </a:tabLst>
            </a:pPr>
            <a:r>
              <a:rPr lang="ru-RU" sz="1400" b="1" strike="noStrike" spc="-1">
                <a:solidFill>
                  <a:srgbClr val="000000"/>
                </a:solidFill>
                <a:latin typeface="+mn-lt"/>
                <a:ea typeface="+mn-ea"/>
              </a:rPr>
              <a:t>Магний</a:t>
            </a:r>
            <a:r>
              <a:rPr lang="ru-RU" sz="1400" b="0" strike="noStrike" spc="-1">
                <a:solidFill>
                  <a:srgbClr val="000000"/>
                </a:solidFill>
                <a:latin typeface="+mn-lt"/>
                <a:ea typeface="+mn-ea"/>
              </a:rPr>
              <a:t> имеет два источника: первый — карбонат магния природного происхождения из красной водоросли литотамниум Aquamin</a:t>
            </a:r>
            <a:r>
              <a:rPr lang="ru-RU" sz="1400" b="0" strike="noStrike" spc="-1" baseline="30000">
                <a:solidFill>
                  <a:srgbClr val="000000"/>
                </a:solidFill>
                <a:latin typeface="+mn-lt"/>
                <a:ea typeface="+mn-ea"/>
              </a:rPr>
              <a:t>ТМ </a:t>
            </a:r>
            <a:r>
              <a:rPr lang="ru-RU" sz="1400" b="0" strike="noStrike" spc="-1">
                <a:solidFill>
                  <a:srgbClr val="000000"/>
                </a:solidFill>
                <a:latin typeface="+mn-lt"/>
                <a:ea typeface="+mn-ea"/>
              </a:rPr>
              <a:t>, второй — органическая соль цитрат магния, которая получена путем биохимического синтеза.</a:t>
            </a:r>
            <a:endParaRPr lang="ru-RU" sz="1400" b="0" strike="noStrike" spc="-1">
              <a:solidFill>
                <a:srgbClr val="000000"/>
              </a:solidFill>
              <a:latin typeface="Arial"/>
            </a:endParaRPr>
          </a:p>
          <a:p>
            <a:pPr marL="216000" indent="0">
              <a:lnSpc>
                <a:spcPct val="100000"/>
              </a:lnSpc>
              <a:buNone/>
              <a:tabLst>
                <a:tab pos="0" algn="l"/>
              </a:tabLst>
            </a:pPr>
            <a:r>
              <a:rPr lang="ru-RU" sz="1400" b="1" strike="noStrike" spc="-1">
                <a:solidFill>
                  <a:srgbClr val="000000"/>
                </a:solidFill>
                <a:latin typeface="+mn-lt"/>
                <a:ea typeface="+mn-ea"/>
              </a:rPr>
              <a:t>Цинк</a:t>
            </a:r>
            <a:r>
              <a:rPr lang="ru-RU" sz="1400" b="0" strike="noStrike" spc="-1">
                <a:solidFill>
                  <a:srgbClr val="000000"/>
                </a:solidFill>
                <a:latin typeface="+mn-lt"/>
                <a:ea typeface="+mn-ea"/>
              </a:rPr>
              <a:t> в форме органической соли цитрата цинка, которая получена путем биохимического синтеза.</a:t>
            </a:r>
            <a:endParaRPr lang="ru-RU" sz="1400" b="0" strike="noStrike" spc="-1">
              <a:solidFill>
                <a:srgbClr val="000000"/>
              </a:solidFill>
              <a:latin typeface="Arial"/>
            </a:endParaRPr>
          </a:p>
          <a:p>
            <a:pPr marL="216000" indent="0">
              <a:lnSpc>
                <a:spcPct val="100000"/>
              </a:lnSpc>
              <a:buNone/>
              <a:tabLst>
                <a:tab pos="0" algn="l"/>
              </a:tabLst>
            </a:pPr>
            <a:r>
              <a:rPr lang="ru-RU" sz="1400" b="1" strike="noStrike" spc="-1">
                <a:solidFill>
                  <a:srgbClr val="000000"/>
                </a:solidFill>
                <a:latin typeface="+mn-lt"/>
                <a:ea typeface="+mn-ea"/>
              </a:rPr>
              <a:t>Марганец</a:t>
            </a:r>
            <a:r>
              <a:rPr lang="ru-RU" sz="1400" b="0" strike="noStrike" spc="-1">
                <a:solidFill>
                  <a:srgbClr val="000000"/>
                </a:solidFill>
                <a:latin typeface="+mn-lt"/>
                <a:ea typeface="+mn-ea"/>
              </a:rPr>
              <a:t> в форме органической соли глюконата марганца. Исходный источник — глюконо-дельта-лактон из кукурузы.</a:t>
            </a:r>
            <a:endParaRPr lang="ru-RU" sz="1400" b="0" strike="noStrike" spc="-1">
              <a:solidFill>
                <a:srgbClr val="000000"/>
              </a:solidFill>
              <a:latin typeface="Arial"/>
            </a:endParaRPr>
          </a:p>
          <a:p>
            <a:pPr marL="216000" indent="0">
              <a:lnSpc>
                <a:spcPct val="100000"/>
              </a:lnSpc>
              <a:buNone/>
              <a:tabLst>
                <a:tab pos="0" algn="l"/>
              </a:tabLst>
            </a:pPr>
            <a:r>
              <a:rPr lang="ru-RU" sz="1400" b="1" strike="noStrike" spc="-1">
                <a:solidFill>
                  <a:srgbClr val="000000"/>
                </a:solidFill>
                <a:latin typeface="+mn-lt"/>
                <a:ea typeface="+mn-ea"/>
              </a:rPr>
              <a:t>Кремний</a:t>
            </a:r>
            <a:r>
              <a:rPr lang="ru-RU" sz="1400" b="0" strike="noStrike" spc="-1">
                <a:solidFill>
                  <a:srgbClr val="000000"/>
                </a:solidFill>
                <a:latin typeface="+mn-lt"/>
                <a:ea typeface="+mn-ea"/>
              </a:rPr>
              <a:t> из хвоща полевого имеет природное происхождение.</a:t>
            </a:r>
            <a:endParaRPr lang="ru-RU" sz="1400" b="0" strike="noStrike" spc="-1">
              <a:solidFill>
                <a:srgbClr val="000000"/>
              </a:solidFill>
              <a:latin typeface="Arial"/>
            </a:endParaRPr>
          </a:p>
          <a:p>
            <a:pPr marL="216000" indent="0">
              <a:lnSpc>
                <a:spcPct val="100000"/>
              </a:lnSpc>
              <a:buNone/>
              <a:tabLst>
                <a:tab pos="0" algn="l"/>
              </a:tabLst>
            </a:pPr>
            <a:r>
              <a:rPr lang="ru-RU" sz="1400" b="1" strike="noStrike" spc="-1">
                <a:solidFill>
                  <a:srgbClr val="000000"/>
                </a:solidFill>
                <a:latin typeface="+mn-lt"/>
                <a:ea typeface="+mn-ea"/>
              </a:rPr>
              <a:t>Бор</a:t>
            </a:r>
            <a:r>
              <a:rPr lang="ru-RU" sz="1400" b="0" strike="noStrike" spc="-1">
                <a:solidFill>
                  <a:srgbClr val="000000"/>
                </a:solidFill>
                <a:latin typeface="+mn-lt"/>
                <a:ea typeface="+mn-ea"/>
              </a:rPr>
              <a:t> в форме бората натрия, который получен путем биохимического синтеза.</a:t>
            </a:r>
            <a:endParaRPr lang="ru-RU" sz="1400" b="0" strike="noStrike" spc="-1">
              <a:solidFill>
                <a:srgbClr val="000000"/>
              </a:solidFill>
              <a:latin typeface="Arial"/>
            </a:endParaRPr>
          </a:p>
          <a:p>
            <a:pPr marL="216000" indent="0">
              <a:lnSpc>
                <a:spcPct val="100000"/>
              </a:lnSpc>
              <a:buNone/>
              <a:tabLst>
                <a:tab pos="0" algn="l"/>
              </a:tabLst>
            </a:pPr>
            <a:r>
              <a:rPr lang="ru-RU" sz="1400" b="1" strike="noStrike" spc="-1">
                <a:solidFill>
                  <a:srgbClr val="000000"/>
                </a:solidFill>
                <a:latin typeface="+mn-lt"/>
                <a:ea typeface="+mn-ea"/>
              </a:rPr>
              <a:t>Витамин D3</a:t>
            </a:r>
            <a:r>
              <a:rPr lang="ru-RU" sz="1400" b="0" strike="noStrike" spc="-1">
                <a:solidFill>
                  <a:srgbClr val="000000"/>
                </a:solidFill>
                <a:latin typeface="+mn-lt"/>
                <a:ea typeface="+mn-ea"/>
              </a:rPr>
              <a:t> имеет природное происхождение, его источник — ланолин из овечьей шерсти.</a:t>
            </a:r>
            <a:endParaRPr lang="ru-RU" sz="1400" b="0" strike="noStrike" spc="-1">
              <a:solidFill>
                <a:srgbClr val="000000"/>
              </a:solidFill>
              <a:latin typeface="Arial"/>
            </a:endParaRPr>
          </a:p>
          <a:p>
            <a:pPr marL="216000" indent="0">
              <a:lnSpc>
                <a:spcPct val="100000"/>
              </a:lnSpc>
              <a:buNone/>
              <a:tabLst>
                <a:tab pos="0" algn="l"/>
              </a:tabLst>
            </a:pPr>
            <a:r>
              <a:rPr lang="ru-RU" sz="1400" b="1" strike="noStrike" spc="-1">
                <a:solidFill>
                  <a:srgbClr val="000000"/>
                </a:solidFill>
                <a:latin typeface="+mn-lt"/>
                <a:ea typeface="+mn-ea"/>
              </a:rPr>
              <a:t>Витамин К2</a:t>
            </a:r>
            <a:r>
              <a:rPr lang="ru-RU" sz="1400" b="0" strike="noStrike" spc="-1">
                <a:solidFill>
                  <a:srgbClr val="000000"/>
                </a:solidFill>
                <a:latin typeface="+mn-lt"/>
                <a:ea typeface="+mn-ea"/>
              </a:rPr>
              <a:t> имеет природное происхождение из растительного сырья, получен при помощи ферментации. В составе продукта патентованный ингредиент MenaQ7. </a:t>
            </a:r>
            <a:endParaRPr lang="ru-RU" sz="1400" b="0" strike="noStrike" spc="-1">
              <a:solidFill>
                <a:srgbClr val="000000"/>
              </a:solidFill>
              <a:latin typeface="Arial"/>
            </a:endParaRPr>
          </a:p>
          <a:p>
            <a:pPr marL="216000" indent="0">
              <a:lnSpc>
                <a:spcPct val="100000"/>
              </a:lnSpc>
              <a:buNone/>
              <a:tabLst>
                <a:tab pos="0" algn="l"/>
              </a:tabLst>
            </a:pPr>
            <a:endParaRPr lang="ru-RU" sz="2800" b="0" strike="noStrike" spc="-1">
              <a:solidFill>
                <a:srgbClr val="000000"/>
              </a:solidFill>
              <a:latin typeface="Arial"/>
            </a:endParaRPr>
          </a:p>
        </p:txBody>
      </p:sp>
    </p:spTree>
    <p:extLst>
      <p:ext uri="{BB962C8B-B14F-4D97-AF65-F5344CB8AC3E}">
        <p14:creationId xmlns:p14="http://schemas.microsoft.com/office/powerpoint/2010/main" val="3764159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PlaceHolder 1"/>
          <p:cNvSpPr>
            <a:spLocks noGrp="1" noRot="1" noChangeAspect="1"/>
          </p:cNvSpPr>
          <p:nvPr>
            <p:ph type="sldImg"/>
          </p:nvPr>
        </p:nvSpPr>
        <p:spPr>
          <a:xfrm>
            <a:off x="381000" y="685800"/>
            <a:ext cx="6094413" cy="3427413"/>
          </a:xfrm>
          <a:prstGeom prst="rect">
            <a:avLst/>
          </a:prstGeom>
          <a:ln w="0">
            <a:noFill/>
          </a:ln>
        </p:spPr>
      </p:sp>
      <p:sp>
        <p:nvSpPr>
          <p:cNvPr id="472"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r>
              <a:rPr lang="ru-RU" sz="1400" b="1" strike="noStrike" spc="-1">
                <a:solidFill>
                  <a:srgbClr val="000000"/>
                </a:solidFill>
                <a:latin typeface="+mn-lt"/>
                <a:ea typeface="+mn-ea"/>
              </a:rPr>
              <a:t>Витамин D3</a:t>
            </a:r>
            <a:r>
              <a:rPr lang="ru-RU" sz="1400" b="0" strike="noStrike" spc="-1">
                <a:solidFill>
                  <a:srgbClr val="000000"/>
                </a:solidFill>
                <a:latin typeface="+mn-lt"/>
                <a:ea typeface="+mn-ea"/>
              </a:rPr>
              <a:t> синтезируется в клетках кожи человека под действием ультрафиолетовых лучей, а также поступает в организм человека с пищей. Недостаток солнечного света, увеличение смога и пыли в городах, обеднение пищевых продуктов и даже применение наружных солнцезащитных средств затрудняет получение организмом витамина D3.</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Доказано, что витамин D3 усиливает активный транспорт кальция и его пассивное проникновение в кровоток сквозь стенки тонкого кишечника. И наоборот, при недостатке этого витамина проникновение кальция в кровоток замедляется. Помимо кальция, витамин D3 усиливает всасывание магния и цинка, но не оказывает влияния на всасывание калия и натрия.</a:t>
            </a:r>
            <a:endParaRPr lang="ru-RU" sz="1400" b="0" strike="noStrike" spc="-1">
              <a:solidFill>
                <a:srgbClr val="000000"/>
              </a:solidFill>
              <a:latin typeface="Arial"/>
            </a:endParaRPr>
          </a:p>
          <a:p>
            <a:pPr marL="216000" indent="0">
              <a:lnSpc>
                <a:spcPct val="100000"/>
              </a:lnSpc>
              <a:buNone/>
              <a:tabLst>
                <a:tab pos="0" algn="l"/>
              </a:tabLst>
            </a:pPr>
            <a:endParaRPr lang="ru-RU" sz="2800" b="0" strike="noStrike" spc="-1">
              <a:solidFill>
                <a:srgbClr val="000000"/>
              </a:solidFill>
              <a:latin typeface="Arial"/>
            </a:endParaRPr>
          </a:p>
        </p:txBody>
      </p:sp>
    </p:spTree>
    <p:extLst>
      <p:ext uri="{BB962C8B-B14F-4D97-AF65-F5344CB8AC3E}">
        <p14:creationId xmlns:p14="http://schemas.microsoft.com/office/powerpoint/2010/main" val="2108142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PlaceHolder 1"/>
          <p:cNvSpPr>
            <a:spLocks noGrp="1" noRot="1" noChangeAspect="1"/>
          </p:cNvSpPr>
          <p:nvPr>
            <p:ph type="sldImg"/>
          </p:nvPr>
        </p:nvSpPr>
        <p:spPr>
          <a:xfrm>
            <a:off x="381000" y="685800"/>
            <a:ext cx="6094413" cy="3427413"/>
          </a:xfrm>
          <a:prstGeom prst="rect">
            <a:avLst/>
          </a:prstGeom>
          <a:ln w="0">
            <a:noFill/>
          </a:ln>
        </p:spPr>
      </p:sp>
      <p:sp>
        <p:nvSpPr>
          <p:cNvPr id="474" name="PlaceHolder 2"/>
          <p:cNvSpPr>
            <a:spLocks noGrp="1"/>
          </p:cNvSpPr>
          <p:nvPr>
            <p:ph type="body"/>
          </p:nvPr>
        </p:nvSpPr>
        <p:spPr>
          <a:xfrm>
            <a:off x="914400" y="4343400"/>
            <a:ext cx="5028120" cy="4113720"/>
          </a:xfrm>
          <a:prstGeom prst="rect">
            <a:avLst/>
          </a:prstGeom>
          <a:noFill/>
          <a:ln w="0">
            <a:noFill/>
          </a:ln>
        </p:spPr>
        <p:txBody>
          <a:bodyPr lIns="90000" tIns="45000" rIns="90000" bIns="45000" anchor="t">
            <a:noAutofit/>
          </a:bodyPr>
          <a:lstStyle/>
          <a:p>
            <a:pPr marL="216000" indent="0">
              <a:lnSpc>
                <a:spcPct val="100000"/>
              </a:lnSpc>
              <a:buNone/>
              <a:tabLst>
                <a:tab pos="0" algn="l"/>
              </a:tabLst>
            </a:pPr>
            <a:r>
              <a:rPr lang="ru-RU" sz="1400" b="1" strike="noStrike" spc="-1">
                <a:solidFill>
                  <a:srgbClr val="000000"/>
                </a:solidFill>
                <a:latin typeface="+mn-lt"/>
                <a:ea typeface="+mn-ea"/>
              </a:rPr>
              <a:t>Витамин K2</a:t>
            </a:r>
            <a:r>
              <a:rPr lang="ru-RU" sz="1400" b="0" strike="noStrike" spc="-1">
                <a:solidFill>
                  <a:srgbClr val="000000"/>
                </a:solidFill>
                <a:latin typeface="+mn-lt"/>
                <a:ea typeface="+mn-ea"/>
              </a:rPr>
              <a:t> обеспечивает синтез белка костной ткани остеокальцина, который связывает кальций с гидроксиапатитами — в результате этого процесса образуется новая костная ткань. </a:t>
            </a:r>
            <a:endParaRPr lang="ru-RU" sz="1400" b="0" strike="noStrike" spc="-1">
              <a:solidFill>
                <a:srgbClr val="000000"/>
              </a:solidFill>
              <a:latin typeface="Arial"/>
            </a:endParaRPr>
          </a:p>
          <a:p>
            <a:pPr marL="216000" indent="0">
              <a:lnSpc>
                <a:spcPct val="100000"/>
              </a:lnSpc>
              <a:buNone/>
              <a:tabLst>
                <a:tab pos="0" algn="l"/>
              </a:tabLst>
            </a:pPr>
            <a:r>
              <a:rPr lang="ru-RU" sz="1400" b="0" strike="noStrike" spc="-1">
                <a:solidFill>
                  <a:srgbClr val="000000"/>
                </a:solidFill>
                <a:latin typeface="+mn-lt"/>
                <a:ea typeface="+mn-ea"/>
              </a:rPr>
              <a:t>Витамин К2 (менахинон) существует в нескольких формах, и наиболее распространенными являются формы МК-4 и МК-7. </a:t>
            </a:r>
            <a:r>
              <a:rPr sz="1400"/>
              <a:t/>
            </a:r>
            <a:br>
              <a:rPr sz="1400"/>
            </a:br>
            <a:r>
              <a:rPr lang="ru-RU" sz="1400" b="0" strike="noStrike" spc="-1">
                <a:solidFill>
                  <a:srgbClr val="000000"/>
                </a:solidFill>
                <a:latin typeface="+mn-lt"/>
                <a:ea typeface="+mn-ea"/>
              </a:rPr>
              <a:t>МК-7 — самая биодоступная форма витамина К2.</a:t>
            </a:r>
            <a:endParaRPr lang="ru-RU" sz="1400" b="0" strike="noStrike" spc="-1">
              <a:solidFill>
                <a:srgbClr val="000000"/>
              </a:solidFill>
              <a:latin typeface="Arial"/>
            </a:endParaRPr>
          </a:p>
        </p:txBody>
      </p:sp>
    </p:spTree>
    <p:extLst>
      <p:ext uri="{BB962C8B-B14F-4D97-AF65-F5344CB8AC3E}">
        <p14:creationId xmlns:p14="http://schemas.microsoft.com/office/powerpoint/2010/main" val="2161753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sldNum" idx="1"/>
          </p:nvPr>
        </p:nvSpPr>
        <p:spPr/>
        <p:txBody>
          <a:bodyPr/>
          <a:lstStyle/>
          <a:p>
            <a:fld id="{DE14E732-9B4C-4FB7-82B3-DBC6732CCDB3}"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25" name="PlaceHolder 2"/>
          <p:cNvSpPr>
            <a:spLocks noGrp="1"/>
          </p:cNvSpPr>
          <p:nvPr>
            <p:ph/>
          </p:nvPr>
        </p:nvSpPr>
        <p:spPr>
          <a:xfrm>
            <a:off x="457200" y="1203480"/>
            <a:ext cx="822888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26" name="PlaceHolder 3"/>
          <p:cNvSpPr>
            <a:spLocks noGrp="1"/>
          </p:cNvSpPr>
          <p:nvPr>
            <p:ph/>
          </p:nvPr>
        </p:nvSpPr>
        <p:spPr>
          <a:xfrm>
            <a:off x="457200" y="2761200"/>
            <a:ext cx="822888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5" name="PlaceHolder 4"/>
          <p:cNvSpPr>
            <a:spLocks noGrp="1"/>
          </p:cNvSpPr>
          <p:nvPr>
            <p:ph type="sldNum" idx="1"/>
          </p:nvPr>
        </p:nvSpPr>
        <p:spPr/>
        <p:txBody>
          <a:bodyPr/>
          <a:lstStyle/>
          <a:p>
            <a:fld id="{B4883E73-DBBF-45E2-AFA3-CF533D63BA2D}"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28" name="PlaceHolder 2"/>
          <p:cNvSpPr>
            <a:spLocks noGrp="1"/>
          </p:cNvSpPr>
          <p:nvPr>
            <p:ph/>
          </p:nvPr>
        </p:nvSpPr>
        <p:spPr>
          <a:xfrm>
            <a:off x="457200" y="120348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29" name="PlaceHolder 3"/>
          <p:cNvSpPr>
            <a:spLocks noGrp="1"/>
          </p:cNvSpPr>
          <p:nvPr>
            <p:ph/>
          </p:nvPr>
        </p:nvSpPr>
        <p:spPr>
          <a:xfrm>
            <a:off x="4673880" y="120348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30" name="PlaceHolder 4"/>
          <p:cNvSpPr>
            <a:spLocks noGrp="1"/>
          </p:cNvSpPr>
          <p:nvPr>
            <p:ph/>
          </p:nvPr>
        </p:nvSpPr>
        <p:spPr>
          <a:xfrm>
            <a:off x="457200" y="276120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31" name="PlaceHolder 5"/>
          <p:cNvSpPr>
            <a:spLocks noGrp="1"/>
          </p:cNvSpPr>
          <p:nvPr>
            <p:ph/>
          </p:nvPr>
        </p:nvSpPr>
        <p:spPr>
          <a:xfrm>
            <a:off x="4673880" y="276120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7" name="PlaceHolder 6"/>
          <p:cNvSpPr>
            <a:spLocks noGrp="1"/>
          </p:cNvSpPr>
          <p:nvPr>
            <p:ph type="sldNum" idx="1"/>
          </p:nvPr>
        </p:nvSpPr>
        <p:spPr/>
        <p:txBody>
          <a:bodyPr/>
          <a:lstStyle/>
          <a:p>
            <a:fld id="{74FDDC95-4B29-486C-BD4D-B19B1702B29B}" type="slidenum">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33" name="PlaceHolder 2"/>
          <p:cNvSpPr>
            <a:spLocks noGrp="1"/>
          </p:cNvSpPr>
          <p:nvPr>
            <p:ph/>
          </p:nvPr>
        </p:nvSpPr>
        <p:spPr>
          <a:xfrm>
            <a:off x="457200" y="1203480"/>
            <a:ext cx="2649600" cy="1422360"/>
          </a:xfrm>
          <a:prstGeom prst="rect">
            <a:avLst/>
          </a:prstGeom>
          <a:noFill/>
          <a:ln w="0">
            <a:noFill/>
          </a:ln>
        </p:spPr>
        <p:txBody>
          <a:bodyPr lIns="0" tIns="0" rIns="0" bIns="0" anchor="t">
            <a:normAutofit fontScale="74000"/>
          </a:bodyPr>
          <a:lstStyle/>
          <a:p>
            <a:pPr indent="0">
              <a:spcBef>
                <a:spcPts val="1417"/>
              </a:spcBef>
              <a:buNone/>
            </a:pPr>
            <a:endParaRPr lang="ru-RU" sz="3200" b="0" strike="noStrike" spc="-1">
              <a:solidFill>
                <a:srgbClr val="000000"/>
              </a:solidFill>
              <a:latin typeface="Arial"/>
            </a:endParaRPr>
          </a:p>
        </p:txBody>
      </p:sp>
      <p:sp>
        <p:nvSpPr>
          <p:cNvPr id="34" name="PlaceHolder 3"/>
          <p:cNvSpPr>
            <a:spLocks noGrp="1"/>
          </p:cNvSpPr>
          <p:nvPr>
            <p:ph/>
          </p:nvPr>
        </p:nvSpPr>
        <p:spPr>
          <a:xfrm>
            <a:off x="3239640" y="1203480"/>
            <a:ext cx="2649600" cy="1422360"/>
          </a:xfrm>
          <a:prstGeom prst="rect">
            <a:avLst/>
          </a:prstGeom>
          <a:noFill/>
          <a:ln w="0">
            <a:noFill/>
          </a:ln>
        </p:spPr>
        <p:txBody>
          <a:bodyPr lIns="0" tIns="0" rIns="0" bIns="0" anchor="t">
            <a:normAutofit fontScale="74000"/>
          </a:bodyPr>
          <a:lstStyle/>
          <a:p>
            <a:pPr indent="0">
              <a:spcBef>
                <a:spcPts val="1417"/>
              </a:spcBef>
              <a:buNone/>
            </a:pPr>
            <a:endParaRPr lang="ru-RU" sz="3200" b="0" strike="noStrike" spc="-1">
              <a:solidFill>
                <a:srgbClr val="000000"/>
              </a:solidFill>
              <a:latin typeface="Arial"/>
            </a:endParaRPr>
          </a:p>
        </p:txBody>
      </p:sp>
      <p:sp>
        <p:nvSpPr>
          <p:cNvPr id="35" name="PlaceHolder 4"/>
          <p:cNvSpPr>
            <a:spLocks noGrp="1"/>
          </p:cNvSpPr>
          <p:nvPr>
            <p:ph/>
          </p:nvPr>
        </p:nvSpPr>
        <p:spPr>
          <a:xfrm>
            <a:off x="6022080" y="1203480"/>
            <a:ext cx="2649600" cy="1422360"/>
          </a:xfrm>
          <a:prstGeom prst="rect">
            <a:avLst/>
          </a:prstGeom>
          <a:noFill/>
          <a:ln w="0">
            <a:noFill/>
          </a:ln>
        </p:spPr>
        <p:txBody>
          <a:bodyPr lIns="0" tIns="0" rIns="0" bIns="0" anchor="t">
            <a:normAutofit fontScale="74000"/>
          </a:bodyPr>
          <a:lstStyle/>
          <a:p>
            <a:pPr indent="0">
              <a:spcBef>
                <a:spcPts val="1417"/>
              </a:spcBef>
              <a:buNone/>
            </a:pPr>
            <a:endParaRPr lang="ru-RU" sz="3200" b="0" strike="noStrike" spc="-1">
              <a:solidFill>
                <a:srgbClr val="000000"/>
              </a:solidFill>
              <a:latin typeface="Arial"/>
            </a:endParaRPr>
          </a:p>
        </p:txBody>
      </p:sp>
      <p:sp>
        <p:nvSpPr>
          <p:cNvPr id="36" name="PlaceHolder 5"/>
          <p:cNvSpPr>
            <a:spLocks noGrp="1"/>
          </p:cNvSpPr>
          <p:nvPr>
            <p:ph/>
          </p:nvPr>
        </p:nvSpPr>
        <p:spPr>
          <a:xfrm>
            <a:off x="457200" y="2761200"/>
            <a:ext cx="2649600" cy="1422360"/>
          </a:xfrm>
          <a:prstGeom prst="rect">
            <a:avLst/>
          </a:prstGeom>
          <a:noFill/>
          <a:ln w="0">
            <a:noFill/>
          </a:ln>
        </p:spPr>
        <p:txBody>
          <a:bodyPr lIns="0" tIns="0" rIns="0" bIns="0" anchor="t">
            <a:normAutofit fontScale="74000"/>
          </a:bodyPr>
          <a:lstStyle/>
          <a:p>
            <a:pPr indent="0">
              <a:spcBef>
                <a:spcPts val="1417"/>
              </a:spcBef>
              <a:buNone/>
            </a:pPr>
            <a:endParaRPr lang="ru-RU" sz="3200" b="0" strike="noStrike" spc="-1">
              <a:solidFill>
                <a:srgbClr val="000000"/>
              </a:solidFill>
              <a:latin typeface="Arial"/>
            </a:endParaRPr>
          </a:p>
        </p:txBody>
      </p:sp>
      <p:sp>
        <p:nvSpPr>
          <p:cNvPr id="37" name="PlaceHolder 6"/>
          <p:cNvSpPr>
            <a:spLocks noGrp="1"/>
          </p:cNvSpPr>
          <p:nvPr>
            <p:ph/>
          </p:nvPr>
        </p:nvSpPr>
        <p:spPr>
          <a:xfrm>
            <a:off x="3239640" y="2761200"/>
            <a:ext cx="2649600" cy="1422360"/>
          </a:xfrm>
          <a:prstGeom prst="rect">
            <a:avLst/>
          </a:prstGeom>
          <a:noFill/>
          <a:ln w="0">
            <a:noFill/>
          </a:ln>
        </p:spPr>
        <p:txBody>
          <a:bodyPr lIns="0" tIns="0" rIns="0" bIns="0" anchor="t">
            <a:normAutofit fontScale="74000"/>
          </a:bodyPr>
          <a:lstStyle/>
          <a:p>
            <a:pPr indent="0">
              <a:spcBef>
                <a:spcPts val="1417"/>
              </a:spcBef>
              <a:buNone/>
            </a:pPr>
            <a:endParaRPr lang="ru-RU" sz="3200" b="0" strike="noStrike" spc="-1">
              <a:solidFill>
                <a:srgbClr val="000000"/>
              </a:solidFill>
              <a:latin typeface="Arial"/>
            </a:endParaRPr>
          </a:p>
        </p:txBody>
      </p:sp>
      <p:sp>
        <p:nvSpPr>
          <p:cNvPr id="38" name="PlaceHolder 7"/>
          <p:cNvSpPr>
            <a:spLocks noGrp="1"/>
          </p:cNvSpPr>
          <p:nvPr>
            <p:ph/>
          </p:nvPr>
        </p:nvSpPr>
        <p:spPr>
          <a:xfrm>
            <a:off x="6022080" y="2761200"/>
            <a:ext cx="2649600" cy="1422360"/>
          </a:xfrm>
          <a:prstGeom prst="rect">
            <a:avLst/>
          </a:prstGeom>
          <a:noFill/>
          <a:ln w="0">
            <a:noFill/>
          </a:ln>
        </p:spPr>
        <p:txBody>
          <a:bodyPr lIns="0" tIns="0" rIns="0" bIns="0" anchor="t">
            <a:normAutofit fontScale="74000"/>
          </a:bodyPr>
          <a:lstStyle/>
          <a:p>
            <a:pPr indent="0">
              <a:spcBef>
                <a:spcPts val="1417"/>
              </a:spcBef>
              <a:buNone/>
            </a:pPr>
            <a:endParaRPr lang="ru-RU" sz="3200" b="0" strike="noStrike" spc="-1">
              <a:solidFill>
                <a:srgbClr val="000000"/>
              </a:solidFill>
              <a:latin typeface="Arial"/>
            </a:endParaRPr>
          </a:p>
        </p:txBody>
      </p:sp>
      <p:sp>
        <p:nvSpPr>
          <p:cNvPr id="9" name="PlaceHolder 8"/>
          <p:cNvSpPr>
            <a:spLocks noGrp="1"/>
          </p:cNvSpPr>
          <p:nvPr>
            <p:ph type="sldNum" idx="1"/>
          </p:nvPr>
        </p:nvSpPr>
        <p:spPr/>
        <p:txBody>
          <a:bodyPr/>
          <a:lstStyle/>
          <a:p>
            <a:fld id="{A3D75839-BCF7-48AE-8FF3-324E2423E6D9}"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4" name="PlaceHolder 2"/>
          <p:cNvSpPr>
            <a:spLocks noGrp="1"/>
          </p:cNvSpPr>
          <p:nvPr>
            <p:ph type="subTitle"/>
          </p:nvPr>
        </p:nvSpPr>
        <p:spPr>
          <a:xfrm>
            <a:off x="457200" y="1203480"/>
            <a:ext cx="8228880" cy="2982600"/>
          </a:xfrm>
          <a:prstGeom prst="rect">
            <a:avLst/>
          </a:prstGeom>
          <a:noFill/>
          <a:ln w="0">
            <a:noFill/>
          </a:ln>
        </p:spPr>
        <p:txBody>
          <a:bodyPr lIns="0" tIns="0" rIns="0" bIns="0" anchor="ctr">
            <a:noAutofit/>
          </a:bodyPr>
          <a:lstStyle/>
          <a:p>
            <a:pPr indent="0" algn="ctr">
              <a:buNone/>
            </a:pPr>
            <a:endParaRPr lang="ru-RU" sz="3200" b="0" strike="noStrike" spc="-1">
              <a:solidFill>
                <a:srgbClr val="000000"/>
              </a:solidFill>
              <a:latin typeface="Arial"/>
            </a:endParaRPr>
          </a:p>
        </p:txBody>
      </p:sp>
      <p:sp>
        <p:nvSpPr>
          <p:cNvPr id="2" name="PlaceHolder 3"/>
          <p:cNvSpPr>
            <a:spLocks noGrp="1"/>
          </p:cNvSpPr>
          <p:nvPr>
            <p:ph type="sldNum" idx="1"/>
          </p:nvPr>
        </p:nvSpPr>
        <p:spPr/>
        <p:txBody>
          <a:bodyPr/>
          <a:lstStyle/>
          <a:p>
            <a:fld id="{A2AB85F4-7EBE-4AA5-ABED-F144F7697122}"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6" name="PlaceHolder 2"/>
          <p:cNvSpPr>
            <a:spLocks noGrp="1"/>
          </p:cNvSpPr>
          <p:nvPr>
            <p:ph/>
          </p:nvPr>
        </p:nvSpPr>
        <p:spPr>
          <a:xfrm>
            <a:off x="457200" y="1203480"/>
            <a:ext cx="8228880" cy="298260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4" name="PlaceHolder 3"/>
          <p:cNvSpPr>
            <a:spLocks noGrp="1"/>
          </p:cNvSpPr>
          <p:nvPr>
            <p:ph type="sldNum" idx="1"/>
          </p:nvPr>
        </p:nvSpPr>
        <p:spPr/>
        <p:txBody>
          <a:bodyPr/>
          <a:lstStyle/>
          <a:p>
            <a:fld id="{4C98C95D-39F2-480E-8D60-EBCCA7F1C0ED}"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8" name="PlaceHolder 2"/>
          <p:cNvSpPr>
            <a:spLocks noGrp="1"/>
          </p:cNvSpPr>
          <p:nvPr>
            <p:ph/>
          </p:nvPr>
        </p:nvSpPr>
        <p:spPr>
          <a:xfrm>
            <a:off x="457200" y="1203480"/>
            <a:ext cx="4015440" cy="298260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9" name="PlaceHolder 3"/>
          <p:cNvSpPr>
            <a:spLocks noGrp="1"/>
          </p:cNvSpPr>
          <p:nvPr>
            <p:ph/>
          </p:nvPr>
        </p:nvSpPr>
        <p:spPr>
          <a:xfrm>
            <a:off x="4673880" y="1203480"/>
            <a:ext cx="4015440" cy="298260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5" name="PlaceHolder 4"/>
          <p:cNvSpPr>
            <a:spLocks noGrp="1"/>
          </p:cNvSpPr>
          <p:nvPr>
            <p:ph type="sldNum" idx="1"/>
          </p:nvPr>
        </p:nvSpPr>
        <p:spPr/>
        <p:txBody>
          <a:bodyPr/>
          <a:lstStyle/>
          <a:p>
            <a:fld id="{5EA9EF25-BE52-412F-B2DF-8BDAA9FA0921}"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3" name="PlaceHolder 2"/>
          <p:cNvSpPr>
            <a:spLocks noGrp="1"/>
          </p:cNvSpPr>
          <p:nvPr>
            <p:ph type="sldNum" idx="1"/>
          </p:nvPr>
        </p:nvSpPr>
        <p:spPr/>
        <p:txBody>
          <a:bodyPr/>
          <a:lstStyle/>
          <a:p>
            <a:fld id="{A5FFD96B-476F-4F91-98BC-B747B4FF0FCE}"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311760" y="744480"/>
            <a:ext cx="8519400" cy="9511560"/>
          </a:xfrm>
          <a:prstGeom prst="rect">
            <a:avLst/>
          </a:prstGeom>
          <a:noFill/>
          <a:ln w="0">
            <a:noFill/>
          </a:ln>
        </p:spPr>
        <p:txBody>
          <a:bodyPr lIns="0" tIns="0" rIns="0" bIns="0" anchor="ctr">
            <a:noAutofit/>
          </a:bodyPr>
          <a:lstStyle/>
          <a:p>
            <a:pPr algn="ctr"/>
            <a:endParaRPr lang="ru-RU" sz="3200" b="0" strike="noStrike" spc="-1">
              <a:solidFill>
                <a:srgbClr val="000000"/>
              </a:solidFill>
              <a:latin typeface="Arial"/>
            </a:endParaRPr>
          </a:p>
        </p:txBody>
      </p:sp>
      <p:sp>
        <p:nvSpPr>
          <p:cNvPr id="3" name="PlaceHolder 2"/>
          <p:cNvSpPr>
            <a:spLocks noGrp="1"/>
          </p:cNvSpPr>
          <p:nvPr>
            <p:ph type="sldNum" idx="1"/>
          </p:nvPr>
        </p:nvSpPr>
        <p:spPr/>
        <p:txBody>
          <a:bodyPr/>
          <a:lstStyle/>
          <a:p>
            <a:fld id="{A6A80A87-B80B-4BCD-A921-5C411383792E}"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13" name="PlaceHolder 2"/>
          <p:cNvSpPr>
            <a:spLocks noGrp="1"/>
          </p:cNvSpPr>
          <p:nvPr>
            <p:ph/>
          </p:nvPr>
        </p:nvSpPr>
        <p:spPr>
          <a:xfrm>
            <a:off x="457200" y="120348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14" name="PlaceHolder 3"/>
          <p:cNvSpPr>
            <a:spLocks noGrp="1"/>
          </p:cNvSpPr>
          <p:nvPr>
            <p:ph/>
          </p:nvPr>
        </p:nvSpPr>
        <p:spPr>
          <a:xfrm>
            <a:off x="4673880" y="1203480"/>
            <a:ext cx="4015440" cy="298260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15" name="PlaceHolder 4"/>
          <p:cNvSpPr>
            <a:spLocks noGrp="1"/>
          </p:cNvSpPr>
          <p:nvPr>
            <p:ph/>
          </p:nvPr>
        </p:nvSpPr>
        <p:spPr>
          <a:xfrm>
            <a:off x="457200" y="276120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6" name="PlaceHolder 5"/>
          <p:cNvSpPr>
            <a:spLocks noGrp="1"/>
          </p:cNvSpPr>
          <p:nvPr>
            <p:ph type="sldNum" idx="1"/>
          </p:nvPr>
        </p:nvSpPr>
        <p:spPr/>
        <p:txBody>
          <a:bodyPr/>
          <a:lstStyle/>
          <a:p>
            <a:fld id="{4320C742-562A-4209-939F-55C61B17A945}"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17" name="PlaceHolder 2"/>
          <p:cNvSpPr>
            <a:spLocks noGrp="1"/>
          </p:cNvSpPr>
          <p:nvPr>
            <p:ph/>
          </p:nvPr>
        </p:nvSpPr>
        <p:spPr>
          <a:xfrm>
            <a:off x="457200" y="1203480"/>
            <a:ext cx="4015440" cy="298260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18" name="PlaceHolder 3"/>
          <p:cNvSpPr>
            <a:spLocks noGrp="1"/>
          </p:cNvSpPr>
          <p:nvPr>
            <p:ph/>
          </p:nvPr>
        </p:nvSpPr>
        <p:spPr>
          <a:xfrm>
            <a:off x="4673880" y="120348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19" name="PlaceHolder 4"/>
          <p:cNvSpPr>
            <a:spLocks noGrp="1"/>
          </p:cNvSpPr>
          <p:nvPr>
            <p:ph/>
          </p:nvPr>
        </p:nvSpPr>
        <p:spPr>
          <a:xfrm>
            <a:off x="4673880" y="276120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6" name="PlaceHolder 5"/>
          <p:cNvSpPr>
            <a:spLocks noGrp="1"/>
          </p:cNvSpPr>
          <p:nvPr>
            <p:ph type="sldNum" idx="1"/>
          </p:nvPr>
        </p:nvSpPr>
        <p:spPr/>
        <p:txBody>
          <a:bodyPr/>
          <a:lstStyle/>
          <a:p>
            <a:fld id="{500918DF-5825-4949-835A-187E60199C17}"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lgn="ctr">
              <a:buNone/>
            </a:pPr>
            <a:endParaRPr lang="ru-RU" sz="4400" b="0" strike="noStrike" spc="-1">
              <a:solidFill>
                <a:srgbClr val="000000"/>
              </a:solidFill>
              <a:latin typeface="Arial"/>
            </a:endParaRPr>
          </a:p>
        </p:txBody>
      </p:sp>
      <p:sp>
        <p:nvSpPr>
          <p:cNvPr id="21" name="PlaceHolder 2"/>
          <p:cNvSpPr>
            <a:spLocks noGrp="1"/>
          </p:cNvSpPr>
          <p:nvPr>
            <p:ph/>
          </p:nvPr>
        </p:nvSpPr>
        <p:spPr>
          <a:xfrm>
            <a:off x="457200" y="120348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22" name="PlaceHolder 3"/>
          <p:cNvSpPr>
            <a:spLocks noGrp="1"/>
          </p:cNvSpPr>
          <p:nvPr>
            <p:ph/>
          </p:nvPr>
        </p:nvSpPr>
        <p:spPr>
          <a:xfrm>
            <a:off x="4673880" y="1203480"/>
            <a:ext cx="401544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23" name="PlaceHolder 4"/>
          <p:cNvSpPr>
            <a:spLocks noGrp="1"/>
          </p:cNvSpPr>
          <p:nvPr>
            <p:ph/>
          </p:nvPr>
        </p:nvSpPr>
        <p:spPr>
          <a:xfrm>
            <a:off x="457200" y="2761200"/>
            <a:ext cx="8228880" cy="1422360"/>
          </a:xfrm>
          <a:prstGeom prst="rect">
            <a:avLst/>
          </a:prstGeom>
          <a:noFill/>
          <a:ln w="0">
            <a:noFill/>
          </a:ln>
        </p:spPr>
        <p:txBody>
          <a:bodyPr lIns="0" tIns="0" rIns="0" bIns="0" anchor="t">
            <a:normAutofit/>
          </a:bodyPr>
          <a:lstStyle/>
          <a:p>
            <a:pPr indent="0">
              <a:spcBef>
                <a:spcPts val="1417"/>
              </a:spcBef>
              <a:buNone/>
            </a:pPr>
            <a:endParaRPr lang="ru-RU" sz="3200" b="0" strike="noStrike" spc="-1">
              <a:solidFill>
                <a:srgbClr val="000000"/>
              </a:solidFill>
              <a:latin typeface="Arial"/>
            </a:endParaRPr>
          </a:p>
        </p:txBody>
      </p:sp>
      <p:sp>
        <p:nvSpPr>
          <p:cNvPr id="6" name="PlaceHolder 5"/>
          <p:cNvSpPr>
            <a:spLocks noGrp="1"/>
          </p:cNvSpPr>
          <p:nvPr>
            <p:ph type="sldNum" idx="1"/>
          </p:nvPr>
        </p:nvSpPr>
        <p:spPr/>
        <p:txBody>
          <a:bodyPr/>
          <a:lstStyle/>
          <a:p>
            <a:fld id="{CFADD9F5-B6FA-4894-9A48-91E2CBD9DA78}"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311760" y="744480"/>
            <a:ext cx="8519400" cy="2051640"/>
          </a:xfrm>
          <a:prstGeom prst="rect">
            <a:avLst/>
          </a:prstGeom>
          <a:noFill/>
          <a:ln w="0">
            <a:noFill/>
          </a:ln>
        </p:spPr>
        <p:txBody>
          <a:bodyPr lIns="0" tIns="0" rIns="0" bIns="0" anchor="ctr">
            <a:noAutofit/>
          </a:bodyPr>
          <a:lstStyle/>
          <a:p>
            <a:pPr indent="0">
              <a:buNone/>
            </a:pPr>
            <a:r>
              <a:rPr lang="ru-RU" sz="1800" b="0" strike="noStrike" spc="-1">
                <a:solidFill>
                  <a:srgbClr val="000000"/>
                </a:solidFill>
                <a:latin typeface="Arial"/>
              </a:rPr>
              <a:t>Для правки текста заглавия щёлкните мышью</a:t>
            </a:r>
          </a:p>
        </p:txBody>
      </p:sp>
      <p:sp>
        <p:nvSpPr>
          <p:cNvPr id="4" name="PlaceHolder 2"/>
          <p:cNvSpPr>
            <a:spLocks noGrp="1"/>
          </p:cNvSpPr>
          <p:nvPr>
            <p:ph type="body"/>
          </p:nvPr>
        </p:nvSpPr>
        <p:spPr>
          <a:xfrm>
            <a:off x="457200" y="1203480"/>
            <a:ext cx="8228880" cy="298260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ru-RU" sz="1800" b="0" strike="noStrike" spc="-1">
                <a:solidFill>
                  <a:srgbClr val="000000"/>
                </a:solidFill>
                <a:latin typeface="Arial"/>
              </a:rPr>
              <a:t>Для правки структуры щёлкните мышью</a:t>
            </a:r>
          </a:p>
          <a:p>
            <a:pPr marL="864000" lvl="1" indent="-324000">
              <a:spcBef>
                <a:spcPts val="1134"/>
              </a:spcBef>
              <a:buClr>
                <a:srgbClr val="000000"/>
              </a:buClr>
              <a:buSzPct val="75000"/>
              <a:buFont typeface="Symbol" charset="2"/>
              <a:buChar char=""/>
            </a:pPr>
            <a:r>
              <a:rPr lang="ru-RU" sz="1800" b="0" strike="noStrike" spc="-1">
                <a:solidFill>
                  <a:srgbClr val="000000"/>
                </a:solidFill>
                <a:latin typeface="Arial"/>
              </a:rPr>
              <a:t>Второй уровень структуры</a:t>
            </a:r>
          </a:p>
          <a:p>
            <a:pPr marL="1296000" lvl="2" indent="-288000">
              <a:spcBef>
                <a:spcPts val="850"/>
              </a:spcBef>
              <a:buClr>
                <a:srgbClr val="000000"/>
              </a:buClr>
              <a:buSzPct val="45000"/>
              <a:buFont typeface="Wingdings" charset="2"/>
              <a:buChar char=""/>
            </a:pPr>
            <a:r>
              <a:rPr lang="ru-RU" sz="1800" b="0" strike="noStrike" spc="-1">
                <a:solidFill>
                  <a:srgbClr val="000000"/>
                </a:solidFill>
                <a:latin typeface="Arial"/>
              </a:rPr>
              <a:t>Третий уровень структуры</a:t>
            </a:r>
          </a:p>
          <a:p>
            <a:pPr marL="1728000" lvl="3" indent="-216000">
              <a:spcBef>
                <a:spcPts val="567"/>
              </a:spcBef>
              <a:buClr>
                <a:srgbClr val="000000"/>
              </a:buClr>
              <a:buSzPct val="75000"/>
              <a:buFont typeface="Symbol" charset="2"/>
              <a:buChar char=""/>
            </a:pPr>
            <a:r>
              <a:rPr lang="ru-RU" sz="1800" b="0" strike="noStrike" spc="-1">
                <a:solidFill>
                  <a:srgbClr val="000000"/>
                </a:solidFill>
                <a:latin typeface="Arial"/>
              </a:rPr>
              <a:t>Четвёртый уровень структуры</a:t>
            </a:r>
          </a:p>
          <a:p>
            <a:pPr marL="2160000" lvl="4" indent="-216000">
              <a:spcBef>
                <a:spcPts val="283"/>
              </a:spcBef>
              <a:buClr>
                <a:srgbClr val="000000"/>
              </a:buClr>
              <a:buSzPct val="45000"/>
              <a:buFont typeface="Wingdings" charset="2"/>
              <a:buChar char=""/>
            </a:pPr>
            <a:r>
              <a:rPr lang="ru-RU" sz="1800" b="0" strike="noStrike" spc="-1">
                <a:solidFill>
                  <a:srgbClr val="000000"/>
                </a:solidFill>
                <a:latin typeface="Arial"/>
              </a:rPr>
              <a:t>Пятый уровень структуры</a:t>
            </a:r>
          </a:p>
          <a:p>
            <a:pPr marL="2592000" lvl="5" indent="-216000">
              <a:spcBef>
                <a:spcPts val="283"/>
              </a:spcBef>
              <a:buClr>
                <a:srgbClr val="000000"/>
              </a:buClr>
              <a:buSzPct val="45000"/>
              <a:buFont typeface="Wingdings" charset="2"/>
              <a:buChar char=""/>
            </a:pPr>
            <a:r>
              <a:rPr lang="ru-RU" sz="1800" b="0" strike="noStrike" spc="-1">
                <a:solidFill>
                  <a:srgbClr val="000000"/>
                </a:solidFill>
                <a:latin typeface="Arial"/>
              </a:rPr>
              <a:t>Шестой уровень структуры</a:t>
            </a:r>
          </a:p>
          <a:p>
            <a:pPr marL="3024000" lvl="6" indent="-216000">
              <a:spcBef>
                <a:spcPts val="283"/>
              </a:spcBef>
              <a:buClr>
                <a:srgbClr val="000000"/>
              </a:buClr>
              <a:buSzPct val="45000"/>
              <a:buFont typeface="Wingdings" charset="2"/>
              <a:buChar char=""/>
            </a:pPr>
            <a:r>
              <a:rPr lang="ru-RU" sz="1800" b="0" strike="noStrike" spc="-1">
                <a:solidFill>
                  <a:srgbClr val="000000"/>
                </a:solidFill>
                <a:latin typeface="Arial"/>
              </a:rPr>
              <a:t>Седьмой уровень структуры</a:t>
            </a:r>
          </a:p>
        </p:txBody>
      </p:sp>
      <p:sp>
        <p:nvSpPr>
          <p:cNvPr id="2" name="PlaceHolder 3"/>
          <p:cNvSpPr>
            <a:spLocks noGrp="1"/>
          </p:cNvSpPr>
          <p:nvPr>
            <p:ph type="sldNum" idx="1"/>
          </p:nvPr>
        </p:nvSpPr>
        <p:spPr>
          <a:xfrm>
            <a:off x="8684280" y="4700880"/>
            <a:ext cx="335880" cy="317160"/>
          </a:xfrm>
          <a:prstGeom prst="rect">
            <a:avLst/>
          </a:prstGeom>
          <a:noFill/>
          <a:ln w="12600">
            <a:noFill/>
          </a:ln>
        </p:spPr>
        <p:txBody>
          <a:bodyPr lIns="90000" tIns="91440" rIns="90000" bIns="91440" anchor="ctr">
            <a:noAutofit/>
          </a:bodyPr>
          <a:lstStyle>
            <a:lvl1pPr indent="0" algn="r">
              <a:lnSpc>
                <a:spcPct val="100000"/>
              </a:lnSpc>
              <a:buNone/>
              <a:tabLst>
                <a:tab pos="0" algn="l"/>
              </a:tabLst>
              <a:defRPr lang="ru-RU" sz="1000" b="0" strike="noStrike" spc="-1">
                <a:solidFill>
                  <a:srgbClr val="585858"/>
                </a:solidFill>
                <a:latin typeface="Arial"/>
                <a:ea typeface="Arial"/>
              </a:defRPr>
            </a:lvl1pPr>
          </a:lstStyle>
          <a:p>
            <a:pPr indent="0" algn="r">
              <a:lnSpc>
                <a:spcPct val="100000"/>
              </a:lnSpc>
              <a:buNone/>
              <a:tabLst>
                <a:tab pos="0" algn="l"/>
              </a:tabLst>
            </a:pPr>
            <a:fld id="{C26B9151-DC93-43B8-9FFC-E3C9D7CD6657}" type="slidenum">
              <a:rPr lang="ru-RU" sz="1000" b="0" strike="noStrike" spc="-1">
                <a:solidFill>
                  <a:srgbClr val="585858"/>
                </a:solidFill>
                <a:latin typeface="Arial"/>
                <a:ea typeface="Arial"/>
              </a:rPr>
              <a:t>‹#›</a:t>
            </a:fld>
            <a:endParaRPr lang="ru-RU" sz="10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1PtXHH9H75E"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8.jpe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9.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55.jpeg"/></Relationships>
</file>

<file path=ppt/slides/_rels/slide23.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54.png"/><Relationship Id="rId7" Type="http://schemas.openxmlformats.org/officeDocument/2006/relationships/image" Target="../media/image68.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hyperlink" Target="https://doi.org/10.1001/archpedi.1968.02100010375014" TargetMode="External"/><Relationship Id="rId13" Type="http://schemas.openxmlformats.org/officeDocument/2006/relationships/hyperlink" Target="https://doi.org/10.1016/s0140-6736(02)07574-8" TargetMode="External"/><Relationship Id="rId3" Type="http://schemas.openxmlformats.org/officeDocument/2006/relationships/image" Target="../media/image54.png"/><Relationship Id="rId7" Type="http://schemas.openxmlformats.org/officeDocument/2006/relationships/hyperlink" Target="https://doi.org/10.1101/cshperspect.a011353" TargetMode="External"/><Relationship Id="rId12" Type="http://schemas.openxmlformats.org/officeDocument/2006/relationships/hyperlink" Target="https://doi.org/10.17226/13050"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hyperlink" Target="https://doi.org/10.1007/s11914-016-0330-3" TargetMode="External"/><Relationship Id="rId11" Type="http://schemas.openxmlformats.org/officeDocument/2006/relationships/hyperlink" Target="https://doi.org/10.1093/jn/123.9.1615" TargetMode="External"/><Relationship Id="rId5" Type="http://schemas.openxmlformats.org/officeDocument/2006/relationships/hyperlink" Target="https://doi.org/10.2147/IJN.S107624" TargetMode="External"/><Relationship Id="rId10" Type="http://schemas.openxmlformats.org/officeDocument/2006/relationships/hyperlink" Target="https://doi.org/10.5468/ogs.2019.62.2.73" TargetMode="External"/><Relationship Id="rId4" Type="http://schemas.openxmlformats.org/officeDocument/2006/relationships/hyperlink" Target="https://doi.org/10.1111/nyas.14758" TargetMode="External"/><Relationship Id="rId9" Type="http://schemas.openxmlformats.org/officeDocument/2006/relationships/hyperlink" Target="https://doi.org/10.1001/archinte.139.10.1166" TargetMode="External"/><Relationship Id="rId14" Type="http://schemas.openxmlformats.org/officeDocument/2006/relationships/hyperlink" Target="https://www.ncbi.nlm.nih.gov/books/NBK279330/"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hyperlink" Target="https://doi.org/10.7888/juoeh.37.245" TargetMode="External"/><Relationship Id="rId13" Type="http://schemas.openxmlformats.org/officeDocument/2006/relationships/hyperlink" Target="https://doi.org/10.1017/S0007114515004948" TargetMode="External"/><Relationship Id="rId3" Type="http://schemas.openxmlformats.org/officeDocument/2006/relationships/image" Target="../media/image54.png"/><Relationship Id="rId7" Type="http://schemas.openxmlformats.org/officeDocument/2006/relationships/hyperlink" Target="https://doi.org/10.3121/cmr.1.2.93" TargetMode="External"/><Relationship Id="rId12" Type="http://schemas.openxmlformats.org/officeDocument/2006/relationships/hyperlink" Target="https://doi.org/10.1186/1475-2891-8-7"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hyperlink" Target="http://doi.org/10.1001/jama.1996.03540030060033" TargetMode="External"/><Relationship Id="rId11" Type="http://schemas.openxmlformats.org/officeDocument/2006/relationships/hyperlink" Target="https://doi.org/10.1152/physrev.00012.2014" TargetMode="External"/><Relationship Id="rId5" Type="http://schemas.openxmlformats.org/officeDocument/2006/relationships/hyperlink" Target="https://doi.org/10.1093/ajcn/74.3.343" TargetMode="External"/><Relationship Id="rId10" Type="http://schemas.openxmlformats.org/officeDocument/2006/relationships/hyperlink" Target="https://menaq7.com/science/" TargetMode="External"/><Relationship Id="rId4" Type="http://schemas.openxmlformats.org/officeDocument/2006/relationships/hyperlink" Target="https://doi.org/10.1111/add.15147" TargetMode="External"/><Relationship Id="rId9" Type="http://schemas.openxmlformats.org/officeDocument/2006/relationships/hyperlink" Target="https://doi.org/10.1249/MSS.0b013e3181f79fa8" TargetMode="External"/><Relationship Id="rId14" Type="http://schemas.openxmlformats.org/officeDocument/2006/relationships/hyperlink" Target="https://doi.org/10.3390/nu12040949"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hyperlink" Target="https://doi.org/10.1097/00045391-199911000-00005" TargetMode="External"/><Relationship Id="rId5" Type="http://schemas.openxmlformats.org/officeDocument/2006/relationships/hyperlink" Target="https://doi.org/10.1177/1535370221997072" TargetMode="External"/><Relationship Id="rId4" Type="http://schemas.openxmlformats.org/officeDocument/2006/relationships/hyperlink" Target="https://doi.org/10.1016/j.jtemb.2020.126577"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8.png"/><Relationship Id="rId4" Type="http://schemas.openxmlformats.org/officeDocument/2006/relationships/image" Target="../media/image16.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8.png"/><Relationship Id="rId4" Type="http://schemas.openxmlformats.org/officeDocument/2006/relationships/image" Target="../media/image21.png"/><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1.jpe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FF0FF"/>
        </a:solidFill>
        <a:effectLst/>
      </p:bgPr>
    </p:bg>
    <p:spTree>
      <p:nvGrpSpPr>
        <p:cNvPr id="1" name=""/>
        <p:cNvGrpSpPr/>
        <p:nvPr/>
      </p:nvGrpSpPr>
      <p:grpSpPr>
        <a:xfrm>
          <a:off x="0" y="0"/>
          <a:ext cx="0" cy="0"/>
          <a:chOff x="0" y="0"/>
          <a:chExt cx="0" cy="0"/>
        </a:xfrm>
      </p:grpSpPr>
      <p:pic>
        <p:nvPicPr>
          <p:cNvPr id="45" name="Calci-Prime.jpg" descr="Calci-Prime.jpg"/>
          <p:cNvPicPr/>
          <p:nvPr/>
        </p:nvPicPr>
        <p:blipFill>
          <a:blip r:embed="rId2"/>
          <a:srcRect l="15386" t="11930" r="8067" b="11633"/>
          <a:stretch/>
        </p:blipFill>
        <p:spPr>
          <a:xfrm>
            <a:off x="-6480" y="-2880"/>
            <a:ext cx="9155520" cy="5142600"/>
          </a:xfrm>
          <a:prstGeom prst="rect">
            <a:avLst/>
          </a:prstGeom>
          <a:ln w="12600">
            <a:noFill/>
          </a:ln>
        </p:spPr>
      </p:pic>
      <p:sp>
        <p:nvSpPr>
          <p:cNvPr id="46" name="PlaceHolder 1"/>
          <p:cNvSpPr>
            <a:spLocks noGrp="1"/>
          </p:cNvSpPr>
          <p:nvPr>
            <p:ph type="title"/>
          </p:nvPr>
        </p:nvSpPr>
        <p:spPr>
          <a:xfrm>
            <a:off x="393620" y="2198520"/>
            <a:ext cx="5338440" cy="1531440"/>
          </a:xfrm>
          <a:prstGeom prst="rect">
            <a:avLst/>
          </a:prstGeom>
          <a:noFill/>
          <a:ln w="12600">
            <a:noFill/>
          </a:ln>
        </p:spPr>
        <p:txBody>
          <a:bodyPr lIns="0" tIns="91440" rIns="0" bIns="91440" anchor="t">
            <a:noAutofit/>
          </a:bodyPr>
          <a:lstStyle/>
          <a:p>
            <a:pPr indent="0">
              <a:lnSpc>
                <a:spcPct val="100000"/>
              </a:lnSpc>
              <a:buNone/>
              <a:tabLst>
                <a:tab pos="0" algn="l"/>
              </a:tabLst>
            </a:pPr>
            <a:r>
              <a:rPr lang="ru-RU" sz="1800" b="0" strike="noStrike" spc="-1" dirty="0">
                <a:solidFill>
                  <a:srgbClr val="001F66"/>
                </a:solidFill>
                <a:latin typeface="Gilroy" panose="00000500000000000000" pitchFamily="2" charset="-52"/>
                <a:ea typeface="Gilroy Semibold"/>
              </a:rPr>
              <a:t>Твоя внутренняя опора</a:t>
            </a:r>
            <a:endParaRPr lang="ru-RU" sz="1800" b="0" strike="noStrike" spc="-1" dirty="0">
              <a:solidFill>
                <a:srgbClr val="000000"/>
              </a:solidFill>
              <a:latin typeface="Gilroy" panose="00000500000000000000" pitchFamily="2" charset="-52"/>
            </a:endParaRPr>
          </a:p>
        </p:txBody>
      </p:sp>
      <p:sp>
        <p:nvSpPr>
          <p:cNvPr id="47" name="O!Mega-3 TG"/>
          <p:cNvSpPr/>
          <p:nvPr/>
        </p:nvSpPr>
        <p:spPr>
          <a:xfrm>
            <a:off x="393620" y="1015920"/>
            <a:ext cx="2983381" cy="1191095"/>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endParaRPr lang="ru-RU" sz="4300" b="0" strike="noStrike" spc="-1" dirty="0">
              <a:solidFill>
                <a:srgbClr val="000000"/>
              </a:solidFill>
              <a:latin typeface="Arial"/>
            </a:endParaRPr>
          </a:p>
          <a:p>
            <a:pPr>
              <a:lnSpc>
                <a:spcPct val="90000"/>
              </a:lnSpc>
              <a:tabLst>
                <a:tab pos="0" algn="l"/>
              </a:tabLst>
            </a:pPr>
            <a:r>
              <a:rPr lang="ru-RU" sz="4300" b="1" strike="noStrike" spc="-1" dirty="0" err="1">
                <a:solidFill>
                  <a:srgbClr val="001F66"/>
                </a:solidFill>
                <a:latin typeface="Gilroy"/>
                <a:ea typeface="Gilroy Bold"/>
              </a:rPr>
              <a:t>Calci-Prime</a:t>
            </a:r>
            <a:endParaRPr lang="ru-RU" sz="4300" b="1" strike="noStrike" spc="-1" dirty="0">
              <a:solidFill>
                <a:srgbClr val="000000"/>
              </a:solidFill>
              <a:latin typeface="Arial"/>
            </a:endParaRPr>
          </a:p>
        </p:txBody>
      </p:sp>
      <p:pic>
        <p:nvPicPr>
          <p:cNvPr id="48" name="Безымянный-1-49.png" descr="Безымянный-1-49.png"/>
          <p:cNvPicPr/>
          <p:nvPr/>
        </p:nvPicPr>
        <p:blipFill>
          <a:blip r:embed="rId3"/>
          <a:stretch/>
        </p:blipFill>
        <p:spPr>
          <a:xfrm>
            <a:off x="406440" y="480240"/>
            <a:ext cx="1256400" cy="219240"/>
          </a:xfrm>
          <a:prstGeom prst="rect">
            <a:avLst/>
          </a:prstGeom>
          <a:ln w="1260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pic>
        <p:nvPicPr>
          <p:cNvPr id="179" name="1_cp1.jpg" descr="1_cp1.jpg"/>
          <p:cNvPicPr/>
          <p:nvPr/>
        </p:nvPicPr>
        <p:blipFill>
          <a:blip r:embed="rId3"/>
          <a:srcRect l="6004" t="5904" b="98"/>
          <a:stretch/>
        </p:blipFill>
        <p:spPr>
          <a:xfrm>
            <a:off x="0" y="0"/>
            <a:ext cx="9142920" cy="5142600"/>
          </a:xfrm>
          <a:prstGeom prst="rect">
            <a:avLst/>
          </a:prstGeom>
          <a:ln w="12600">
            <a:noFill/>
          </a:ln>
        </p:spPr>
      </p:pic>
      <p:sp>
        <p:nvSpPr>
          <p:cNvPr id="180"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181" name="Rectangle"/>
          <p:cNvSpPr/>
          <p:nvPr/>
        </p:nvSpPr>
        <p:spPr>
          <a:xfrm>
            <a:off x="9258480" y="3162240"/>
            <a:ext cx="405360" cy="1904040"/>
          </a:xfrm>
          <a:prstGeom prst="rect">
            <a:avLst/>
          </a:prstGeom>
          <a:solidFill>
            <a:srgbClr val="585858"/>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182" name="Омега-3 — собирательное название полиненасыщенных жирных кислот (ПНЖК)"/>
          <p:cNvSpPr/>
          <p:nvPr/>
        </p:nvSpPr>
        <p:spPr>
          <a:xfrm>
            <a:off x="398780" y="1739880"/>
            <a:ext cx="4166397" cy="8309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6000" b="1" strike="noStrike" spc="-1" dirty="0" err="1">
                <a:solidFill>
                  <a:srgbClr val="001F66"/>
                </a:solidFill>
                <a:latin typeface="Gilroy"/>
                <a:ea typeface="Gilroy Bold"/>
              </a:rPr>
              <a:t>Calci-Prime</a:t>
            </a:r>
            <a:endParaRPr lang="ru-RU" sz="6000" b="1" strike="noStrike" spc="-1" dirty="0">
              <a:solidFill>
                <a:srgbClr val="000000"/>
              </a:solidFill>
              <a:latin typeface="Arial"/>
            </a:endParaRPr>
          </a:p>
        </p:txBody>
      </p:sp>
      <p:sp>
        <p:nvSpPr>
          <p:cNvPr id="183" name="Омега-3 — собирательное название полиненасыщенных жирных кислот (ПНЖК)"/>
          <p:cNvSpPr/>
          <p:nvPr/>
        </p:nvSpPr>
        <p:spPr>
          <a:xfrm>
            <a:off x="398780" y="2510280"/>
            <a:ext cx="1739066"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000" b="0" strike="noStrike" spc="-1" dirty="0">
                <a:solidFill>
                  <a:srgbClr val="001F66"/>
                </a:solidFill>
                <a:latin typeface="Gilroy" panose="00000500000000000000" pitchFamily="2" charset="-52"/>
                <a:ea typeface="Gilroy Regular"/>
              </a:rPr>
              <a:t>А что внутри?</a:t>
            </a:r>
            <a:r>
              <a:rPr lang="ru-RU" sz="2700" b="0" strike="noStrike" spc="-1" dirty="0">
                <a:solidFill>
                  <a:srgbClr val="001F66"/>
                </a:solidFill>
                <a:latin typeface="Gilroy" panose="00000500000000000000" pitchFamily="2" charset="-52"/>
                <a:ea typeface="Gilroy Regular"/>
              </a:rPr>
              <a:t> </a:t>
            </a:r>
            <a:endParaRPr lang="ru-RU" sz="2700" b="0" strike="noStrike" spc="-1" dirty="0">
              <a:solidFill>
                <a:srgbClr val="000000"/>
              </a:solidFill>
              <a:latin typeface="Gilroy" panose="00000500000000000000" pitchFamily="2" charset="-52"/>
            </a:endParaRPr>
          </a:p>
        </p:txBody>
      </p:sp>
      <p:pic>
        <p:nvPicPr>
          <p:cNvPr id="184" name="Calci-Prime преза-35.png" descr="Calci-Prime преза-35.png"/>
          <p:cNvPicPr/>
          <p:nvPr/>
        </p:nvPicPr>
        <p:blipFill>
          <a:blip r:embed="rId4"/>
          <a:srcRect b="169"/>
          <a:stretch/>
        </p:blipFill>
        <p:spPr>
          <a:xfrm>
            <a:off x="7950240" y="4815360"/>
            <a:ext cx="786240" cy="137160"/>
          </a:xfrm>
          <a:prstGeom prst="rect">
            <a:avLst/>
          </a:prstGeom>
          <a:ln w="12600">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 name="Calci-Prime преза_Монтажная область 1.png" descr="Calci-Prime преза_Монтажная область 1.png"/>
          <p:cNvPicPr/>
          <p:nvPr/>
        </p:nvPicPr>
        <p:blipFill>
          <a:blip r:embed="rId3">
            <a:alphaModFix amt="50000"/>
          </a:blip>
          <a:stretch/>
        </p:blipFill>
        <p:spPr>
          <a:xfrm>
            <a:off x="0" y="0"/>
            <a:ext cx="9142920" cy="5142600"/>
          </a:xfrm>
          <a:prstGeom prst="rect">
            <a:avLst/>
          </a:prstGeom>
          <a:ln w="12600">
            <a:noFill/>
          </a:ln>
        </p:spPr>
      </p:pic>
      <p:sp>
        <p:nvSpPr>
          <p:cNvPr id="186" name="Омега-3 — собирательное название полиненасыщенных жирных кислот (ПНЖК)"/>
          <p:cNvSpPr/>
          <p:nvPr/>
        </p:nvSpPr>
        <p:spPr>
          <a:xfrm>
            <a:off x="393740" y="406440"/>
            <a:ext cx="1875706"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err="1">
                <a:solidFill>
                  <a:srgbClr val="001F66"/>
                </a:solidFill>
                <a:latin typeface="Gilroy"/>
                <a:ea typeface="Gilroy Bold"/>
              </a:rPr>
              <a:t>Calci-Prime</a:t>
            </a:r>
            <a:endParaRPr lang="ru-RU" sz="2700" b="1" strike="noStrike" spc="-1" dirty="0">
              <a:solidFill>
                <a:srgbClr val="000000"/>
              </a:solidFill>
              <a:latin typeface="Arial"/>
            </a:endParaRPr>
          </a:p>
        </p:txBody>
      </p:sp>
      <p:sp>
        <p:nvSpPr>
          <p:cNvPr id="187"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188" name="Поступают в организм  в основном с пищей —…"/>
          <p:cNvSpPr/>
          <p:nvPr/>
        </p:nvSpPr>
        <p:spPr>
          <a:xfrm>
            <a:off x="393740" y="1181160"/>
            <a:ext cx="4723200" cy="18252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ru-RU" sz="1200" b="1" strike="noStrike" spc="-1" dirty="0">
                <a:solidFill>
                  <a:srgbClr val="001F67"/>
                </a:solidFill>
                <a:latin typeface="Gilroy Bold"/>
                <a:ea typeface="Gilroy Bold"/>
              </a:rPr>
              <a:t>Содержание активных веществ в суточной дозе (4 капсулы)</a:t>
            </a:r>
            <a:endParaRPr lang="ru-RU" sz="1200" b="0" strike="noStrike" spc="-1" dirty="0">
              <a:solidFill>
                <a:srgbClr val="000000"/>
              </a:solidFill>
              <a:latin typeface="Arial"/>
            </a:endParaRPr>
          </a:p>
        </p:txBody>
      </p:sp>
      <p:sp>
        <p:nvSpPr>
          <p:cNvPr id="189" name="Rectangle"/>
          <p:cNvSpPr/>
          <p:nvPr/>
        </p:nvSpPr>
        <p:spPr>
          <a:xfrm>
            <a:off x="1727280" y="-647640"/>
            <a:ext cx="7034760" cy="506880"/>
          </a:xfrm>
          <a:prstGeom prst="rect">
            <a:avLst/>
          </a:prstGeom>
          <a:solidFill>
            <a:srgbClr val="000000"/>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grpSp>
        <p:nvGrpSpPr>
          <p:cNvPr id="190" name="Group"/>
          <p:cNvGrpSpPr/>
          <p:nvPr/>
        </p:nvGrpSpPr>
        <p:grpSpPr>
          <a:xfrm>
            <a:off x="419040" y="1631880"/>
            <a:ext cx="1904040" cy="1904040"/>
            <a:chOff x="419040" y="1631880"/>
            <a:chExt cx="1904040" cy="1904040"/>
          </a:xfrm>
        </p:grpSpPr>
        <p:sp>
          <p:nvSpPr>
            <p:cNvPr id="191" name="Circle"/>
            <p:cNvSpPr/>
            <p:nvPr/>
          </p:nvSpPr>
          <p:spPr>
            <a:xfrm>
              <a:off x="419040" y="1631880"/>
              <a:ext cx="1904040" cy="1904040"/>
            </a:xfrm>
            <a:prstGeom prst="ellipse">
              <a:avLst/>
            </a:prstGeom>
            <a:solidFill>
              <a:srgbClr val="FFFFFF">
                <a:alpha val="94000"/>
              </a:srgbClr>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1F66"/>
                </a:solidFill>
                <a:latin typeface="Arial"/>
                <a:ea typeface="Arial"/>
              </a:endParaRPr>
            </a:p>
          </p:txBody>
        </p:sp>
        <p:pic>
          <p:nvPicPr>
            <p:cNvPr id="192" name="shutterstock_785092996 копия.png" descr="shutterstock_785092996 копия.png"/>
            <p:cNvPicPr/>
            <p:nvPr/>
          </p:nvPicPr>
          <p:blipFill>
            <a:blip r:embed="rId4"/>
            <a:stretch/>
          </p:blipFill>
          <p:spPr>
            <a:xfrm>
              <a:off x="893880" y="2044800"/>
              <a:ext cx="928800" cy="1091160"/>
            </a:xfrm>
            <a:prstGeom prst="rect">
              <a:avLst/>
            </a:prstGeom>
            <a:ln w="12600">
              <a:noFill/>
            </a:ln>
          </p:spPr>
        </p:pic>
      </p:grpSp>
      <p:sp>
        <p:nvSpPr>
          <p:cNvPr id="193" name="Поступают в организм  в основном с пищей —…"/>
          <p:cNvSpPr/>
          <p:nvPr/>
        </p:nvSpPr>
        <p:spPr>
          <a:xfrm>
            <a:off x="2628720" y="2004120"/>
            <a:ext cx="2640600" cy="127620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marL="120240" indent="-120240">
              <a:lnSpc>
                <a:spcPct val="140000"/>
              </a:lnSpc>
              <a:buClr>
                <a:srgbClr val="001F67"/>
              </a:buClr>
              <a:buFont typeface="Symbol"/>
              <a:buChar char=""/>
            </a:pPr>
            <a:r>
              <a:rPr lang="ru-RU" sz="1200" strike="noStrike" spc="-1" dirty="0">
                <a:solidFill>
                  <a:srgbClr val="001F67"/>
                </a:solidFill>
                <a:latin typeface="Gilroy" panose="00000500000000000000" pitchFamily="2" charset="-52"/>
                <a:ea typeface="Gilroy Regular"/>
              </a:rPr>
              <a:t>кальций из </a:t>
            </a:r>
            <a:r>
              <a:rPr lang="ru-RU" sz="1200" strike="noStrike" spc="-1" dirty="0" err="1">
                <a:solidFill>
                  <a:srgbClr val="001F67"/>
                </a:solidFill>
                <a:latin typeface="Gilroy" panose="00000500000000000000" pitchFamily="2" charset="-52"/>
                <a:ea typeface="Gilroy Regular"/>
              </a:rPr>
              <a:t>Aquamin</a:t>
            </a:r>
            <a:r>
              <a:rPr lang="ru-RU" sz="1200" strike="noStrike" spc="-1" baseline="31000" dirty="0" err="1">
                <a:solidFill>
                  <a:srgbClr val="001F67"/>
                </a:solidFill>
                <a:latin typeface="Gilroy" panose="00000500000000000000" pitchFamily="2" charset="-52"/>
                <a:ea typeface="Gilroy Regular"/>
              </a:rPr>
              <a:t>ТМ</a:t>
            </a:r>
            <a:r>
              <a:rPr lang="ru-RU" sz="1200" strike="noStrike" spc="-1" dirty="0">
                <a:solidFill>
                  <a:srgbClr val="001F67"/>
                </a:solidFill>
                <a:latin typeface="Gilroy" panose="00000500000000000000" pitchFamily="2" charset="-52"/>
                <a:ea typeface="Gilroy Regular"/>
              </a:rPr>
              <a:t>  — 550 мг </a:t>
            </a:r>
            <a:endParaRPr lang="ru-RU" sz="1200" strike="noStrike" spc="-1" dirty="0">
              <a:solidFill>
                <a:srgbClr val="000000"/>
              </a:solidFill>
              <a:latin typeface="Gilroy" panose="00000500000000000000" pitchFamily="2" charset="-52"/>
            </a:endParaRPr>
          </a:p>
          <a:p>
            <a:pPr marL="120240" indent="-120240">
              <a:lnSpc>
                <a:spcPct val="140000"/>
              </a:lnSpc>
              <a:buClr>
                <a:srgbClr val="001F67"/>
              </a:buClr>
              <a:buFont typeface="Symbol"/>
              <a:buChar char=""/>
            </a:pPr>
            <a:r>
              <a:rPr lang="ru-RU" sz="1200" strike="noStrike" spc="-1" dirty="0">
                <a:solidFill>
                  <a:srgbClr val="001F67"/>
                </a:solidFill>
                <a:latin typeface="Gilroy" panose="00000500000000000000" pitchFamily="2" charset="-52"/>
                <a:ea typeface="Gilroy Regular"/>
              </a:rPr>
              <a:t>магний из </a:t>
            </a:r>
            <a:r>
              <a:rPr lang="ru-RU" sz="1200" strike="noStrike" spc="-1" dirty="0" err="1">
                <a:solidFill>
                  <a:srgbClr val="001F67"/>
                </a:solidFill>
                <a:latin typeface="Gilroy" panose="00000500000000000000" pitchFamily="2" charset="-52"/>
                <a:ea typeface="Gilroy Regular"/>
              </a:rPr>
              <a:t>Aquamin</a:t>
            </a:r>
            <a:r>
              <a:rPr lang="ru-RU" sz="1200" strike="noStrike" spc="-1" baseline="31000" dirty="0" err="1">
                <a:solidFill>
                  <a:srgbClr val="001F67"/>
                </a:solidFill>
                <a:latin typeface="Gilroy" panose="00000500000000000000" pitchFamily="2" charset="-52"/>
                <a:ea typeface="Gilroy Regular"/>
              </a:rPr>
              <a:t>ТМ</a:t>
            </a:r>
            <a:r>
              <a:rPr lang="ru-RU" sz="1200" strike="noStrike" spc="-1" dirty="0">
                <a:solidFill>
                  <a:srgbClr val="001F67"/>
                </a:solidFill>
                <a:latin typeface="Gilroy" panose="00000500000000000000" pitchFamily="2" charset="-52"/>
                <a:ea typeface="Gilroy Regular"/>
              </a:rPr>
              <a:t> и цитрата магния  — 160 мг</a:t>
            </a:r>
            <a:endParaRPr lang="ru-RU" sz="1200" strike="noStrike" spc="-1" dirty="0">
              <a:solidFill>
                <a:srgbClr val="000000"/>
              </a:solidFill>
              <a:latin typeface="Gilroy" panose="00000500000000000000" pitchFamily="2" charset="-52"/>
            </a:endParaRPr>
          </a:p>
          <a:p>
            <a:pPr marL="120240" indent="-120240">
              <a:lnSpc>
                <a:spcPct val="140000"/>
              </a:lnSpc>
              <a:buClr>
                <a:srgbClr val="001F67"/>
              </a:buClr>
              <a:buFont typeface="Symbol"/>
              <a:buChar char=""/>
            </a:pPr>
            <a:r>
              <a:rPr lang="ru-RU" sz="1200" strike="noStrike" spc="-1" dirty="0">
                <a:solidFill>
                  <a:srgbClr val="001F67"/>
                </a:solidFill>
                <a:latin typeface="Gilroy" panose="00000500000000000000" pitchFamily="2" charset="-52"/>
                <a:ea typeface="Gilroy Regular"/>
              </a:rPr>
              <a:t>цинк — 5,36 мг </a:t>
            </a:r>
            <a:endParaRPr lang="ru-RU" sz="1200" strike="noStrike" spc="-1" dirty="0">
              <a:solidFill>
                <a:srgbClr val="000000"/>
              </a:solidFill>
              <a:latin typeface="Gilroy" panose="00000500000000000000" pitchFamily="2" charset="-52"/>
            </a:endParaRPr>
          </a:p>
          <a:p>
            <a:pPr marL="120240" indent="-120240">
              <a:lnSpc>
                <a:spcPct val="140000"/>
              </a:lnSpc>
              <a:buClr>
                <a:srgbClr val="001F67"/>
              </a:buClr>
              <a:buFont typeface="Symbol"/>
              <a:buChar char=""/>
            </a:pPr>
            <a:r>
              <a:rPr lang="ru-RU" sz="1200" strike="noStrike" spc="-1" dirty="0">
                <a:solidFill>
                  <a:srgbClr val="001F67"/>
                </a:solidFill>
                <a:latin typeface="Gilroy" panose="00000500000000000000" pitchFamily="2" charset="-52"/>
                <a:ea typeface="Gilroy Regular"/>
              </a:rPr>
              <a:t>марганец — 1 мг</a:t>
            </a:r>
            <a:endParaRPr lang="ru-RU" sz="1200" strike="noStrike" spc="-1" dirty="0">
              <a:solidFill>
                <a:srgbClr val="000000"/>
              </a:solidFill>
              <a:latin typeface="Gilroy" panose="00000500000000000000" pitchFamily="2" charset="-52"/>
            </a:endParaRPr>
          </a:p>
        </p:txBody>
      </p:sp>
      <p:sp>
        <p:nvSpPr>
          <p:cNvPr id="194" name="кремний — 8 мг…"/>
          <p:cNvSpPr/>
          <p:nvPr/>
        </p:nvSpPr>
        <p:spPr>
          <a:xfrm>
            <a:off x="5568120" y="2004120"/>
            <a:ext cx="1665392" cy="100771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marL="120240" indent="-120240">
              <a:lnSpc>
                <a:spcPct val="140000"/>
              </a:lnSpc>
              <a:buClr>
                <a:srgbClr val="001F67"/>
              </a:buClr>
              <a:buFont typeface="Symbol"/>
              <a:buChar char=""/>
            </a:pPr>
            <a:r>
              <a:rPr lang="ru-RU" sz="1200" b="0" strike="noStrike" spc="-1" dirty="0">
                <a:solidFill>
                  <a:srgbClr val="001F67"/>
                </a:solidFill>
                <a:latin typeface="Gilroy" panose="00000500000000000000" pitchFamily="2" charset="-52"/>
                <a:ea typeface="Gilroy Regular"/>
              </a:rPr>
              <a:t>кремний — 8 мг </a:t>
            </a:r>
            <a:endParaRPr lang="ru-RU" sz="1200" b="0" strike="noStrike" spc="-1" dirty="0">
              <a:solidFill>
                <a:srgbClr val="000000"/>
              </a:solidFill>
              <a:latin typeface="Gilroy" panose="00000500000000000000" pitchFamily="2" charset="-52"/>
            </a:endParaRPr>
          </a:p>
          <a:p>
            <a:pPr marL="120240" indent="-120240">
              <a:lnSpc>
                <a:spcPct val="140000"/>
              </a:lnSpc>
              <a:buClr>
                <a:srgbClr val="001F67"/>
              </a:buClr>
              <a:buFont typeface="Symbol"/>
              <a:buChar char=""/>
            </a:pPr>
            <a:r>
              <a:rPr lang="ru-RU" sz="1200" b="0" strike="noStrike" spc="-1" dirty="0">
                <a:solidFill>
                  <a:srgbClr val="001F67"/>
                </a:solidFill>
                <a:latin typeface="Gilroy" panose="00000500000000000000" pitchFamily="2" charset="-52"/>
                <a:ea typeface="Gilroy Regular"/>
              </a:rPr>
              <a:t>бор — 0,8 мг </a:t>
            </a:r>
            <a:endParaRPr lang="ru-RU" sz="1200" b="0" strike="noStrike" spc="-1" dirty="0">
              <a:solidFill>
                <a:srgbClr val="000000"/>
              </a:solidFill>
              <a:latin typeface="Gilroy" panose="00000500000000000000" pitchFamily="2" charset="-52"/>
            </a:endParaRPr>
          </a:p>
          <a:p>
            <a:pPr marL="120240" indent="-120240">
              <a:lnSpc>
                <a:spcPct val="140000"/>
              </a:lnSpc>
              <a:buClr>
                <a:srgbClr val="001F67"/>
              </a:buClr>
              <a:buFont typeface="Symbol"/>
              <a:buChar char=""/>
            </a:pPr>
            <a:r>
              <a:rPr lang="ru-RU" sz="1200" b="0" strike="noStrike" spc="-1" dirty="0">
                <a:solidFill>
                  <a:srgbClr val="001F67"/>
                </a:solidFill>
                <a:latin typeface="Gilroy" panose="00000500000000000000" pitchFamily="2" charset="-52"/>
                <a:ea typeface="Gilroy Regular"/>
              </a:rPr>
              <a:t>витамин D3 — 5 мкг </a:t>
            </a:r>
            <a:endParaRPr lang="ru-RU" sz="1200" b="0" strike="noStrike" spc="-1" dirty="0">
              <a:solidFill>
                <a:srgbClr val="000000"/>
              </a:solidFill>
              <a:latin typeface="Gilroy" panose="00000500000000000000" pitchFamily="2" charset="-52"/>
            </a:endParaRPr>
          </a:p>
          <a:p>
            <a:pPr marL="120240" indent="-120240">
              <a:lnSpc>
                <a:spcPct val="140000"/>
              </a:lnSpc>
              <a:buClr>
                <a:srgbClr val="001F67"/>
              </a:buClr>
              <a:buFont typeface="Symbol"/>
              <a:buChar char=""/>
            </a:pPr>
            <a:r>
              <a:rPr lang="ru-RU" sz="1200" b="0" strike="noStrike" spc="-1" dirty="0">
                <a:solidFill>
                  <a:srgbClr val="001F67"/>
                </a:solidFill>
                <a:latin typeface="Gilroy" panose="00000500000000000000" pitchFamily="2" charset="-52"/>
                <a:ea typeface="Gilroy Regular"/>
              </a:rPr>
              <a:t>витамин К2 — 75,2 мкг</a:t>
            </a:r>
            <a:endParaRPr lang="ru-RU" sz="1200" b="0" strike="noStrike" spc="-1" dirty="0">
              <a:solidFill>
                <a:srgbClr val="000000"/>
              </a:solidFill>
              <a:latin typeface="Gilroy" panose="00000500000000000000" pitchFamily="2" charset="-52"/>
            </a:endParaRPr>
          </a:p>
        </p:txBody>
      </p:sp>
      <p:pic>
        <p:nvPicPr>
          <p:cNvPr id="195" name="Calci-Prime преза-35.png" descr="Calci-Prime преза-35.png"/>
          <p:cNvPicPr/>
          <p:nvPr/>
        </p:nvPicPr>
        <p:blipFill>
          <a:blip r:embed="rId5"/>
          <a:srcRect b="169"/>
          <a:stretch/>
        </p:blipFill>
        <p:spPr>
          <a:xfrm>
            <a:off x="7950240" y="4815360"/>
            <a:ext cx="786240" cy="137160"/>
          </a:xfrm>
          <a:prstGeom prst="rect">
            <a:avLst/>
          </a:prstGeom>
          <a:ln w="12600">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sp>
        <p:nvSpPr>
          <p:cNvPr id="197" name="Rounded Rectangle"/>
          <p:cNvSpPr/>
          <p:nvPr/>
        </p:nvSpPr>
        <p:spPr>
          <a:xfrm>
            <a:off x="3429000" y="1676520"/>
            <a:ext cx="3123000" cy="894240"/>
          </a:xfrm>
          <a:prstGeom prst="roundRect">
            <a:avLst>
              <a:gd name="adj" fmla="val 10843"/>
            </a:avLst>
          </a:prstGeom>
          <a:solidFill>
            <a:srgbClr val="FFFFFF"/>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198" name="Омега-3 — собирательное название полиненасыщенных жирных кислот (ПНЖК)"/>
          <p:cNvSpPr/>
          <p:nvPr/>
        </p:nvSpPr>
        <p:spPr>
          <a:xfrm>
            <a:off x="398780" y="406440"/>
            <a:ext cx="7328738"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Кальций природного происхождения </a:t>
            </a:r>
            <a:endParaRPr lang="ru-RU" sz="2700" b="1" strike="noStrike" spc="-1" dirty="0">
              <a:solidFill>
                <a:srgbClr val="000000"/>
              </a:solidFill>
              <a:latin typeface="Gilroy" panose="00000500000000000000" pitchFamily="2" charset="-52"/>
            </a:endParaRPr>
          </a:p>
          <a:p>
            <a:pPr>
              <a:lnSpc>
                <a:spcPct val="90000"/>
              </a:lnSpc>
              <a:tabLst>
                <a:tab pos="0" algn="l"/>
              </a:tabLst>
            </a:pPr>
            <a:r>
              <a:rPr lang="ru-RU" sz="2700" b="1" strike="noStrike" spc="-1" dirty="0">
                <a:solidFill>
                  <a:srgbClr val="001F66"/>
                </a:solidFill>
                <a:latin typeface="Gilroy" panose="00000500000000000000" pitchFamily="2" charset="-52"/>
                <a:ea typeface="Gilroy Bold"/>
              </a:rPr>
              <a:t>из полиминерального комплекса </a:t>
            </a:r>
            <a:r>
              <a:rPr lang="ru-RU" sz="2700" b="1" strike="noStrike" spc="-1" dirty="0" err="1">
                <a:solidFill>
                  <a:srgbClr val="001F66"/>
                </a:solidFill>
                <a:latin typeface="Gilroy" panose="00000500000000000000" pitchFamily="2" charset="-52"/>
                <a:ea typeface="Gilroy Bold"/>
              </a:rPr>
              <a:t>Aquamin</a:t>
            </a:r>
            <a:r>
              <a:rPr lang="ru-RU" sz="2700" b="1" strike="noStrike" spc="-1" baseline="30000" dirty="0" err="1">
                <a:solidFill>
                  <a:srgbClr val="001F66"/>
                </a:solidFill>
                <a:latin typeface="Gilroy" panose="00000500000000000000" pitchFamily="2" charset="-52"/>
                <a:ea typeface="Gilroy Bold"/>
              </a:rPr>
              <a:t>ТМ</a:t>
            </a:r>
            <a:r>
              <a:rPr lang="ru-RU" sz="2700" b="1" strike="noStrike" spc="-1" dirty="0">
                <a:solidFill>
                  <a:srgbClr val="001F66"/>
                </a:solidFill>
                <a:latin typeface="Gilroy" panose="00000500000000000000" pitchFamily="2" charset="-52"/>
                <a:ea typeface="Gilroy Bold"/>
              </a:rPr>
              <a:t> </a:t>
            </a:r>
            <a:endParaRPr lang="ru-RU" sz="2700" b="1" strike="noStrike" spc="-1" dirty="0">
              <a:solidFill>
                <a:srgbClr val="000000"/>
              </a:solidFill>
              <a:latin typeface="Gilroy" panose="00000500000000000000" pitchFamily="2" charset="-52"/>
            </a:endParaRPr>
          </a:p>
        </p:txBody>
      </p:sp>
      <p:sp>
        <p:nvSpPr>
          <p:cNvPr id="199"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01" name="Поступают в организм  в основном с пищей —…"/>
          <p:cNvSpPr/>
          <p:nvPr/>
        </p:nvSpPr>
        <p:spPr>
          <a:xfrm>
            <a:off x="3517920" y="1788840"/>
            <a:ext cx="2945160" cy="66960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ru-RU" sz="1100" b="0" strike="noStrike" spc="-1">
                <a:solidFill>
                  <a:srgbClr val="001F67"/>
                </a:solidFill>
                <a:latin typeface="Gilroy"/>
                <a:ea typeface="Gilroy Regular"/>
              </a:rPr>
              <a:t>Уникальный источник биодоступных минералов* из морской красной водоросли литотамниума для здоровья костей, суставов и пищеварительной системы.</a:t>
            </a:r>
            <a:endParaRPr lang="ru-RU" sz="1100" b="0" strike="noStrike" spc="-1">
              <a:solidFill>
                <a:srgbClr val="000000"/>
              </a:solidFill>
              <a:latin typeface="Arial"/>
            </a:endParaRPr>
          </a:p>
        </p:txBody>
      </p:sp>
      <p:sp>
        <p:nvSpPr>
          <p:cNvPr id="202" name="Поступают в организм  в основном с пищей —…"/>
          <p:cNvSpPr/>
          <p:nvPr/>
        </p:nvSpPr>
        <p:spPr>
          <a:xfrm>
            <a:off x="1335600" y="4786920"/>
            <a:ext cx="5174237" cy="15388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000" b="0" strike="noStrike" spc="-1" dirty="0">
                <a:solidFill>
                  <a:srgbClr val="001F67"/>
                </a:solidFill>
                <a:latin typeface="Gilroy" panose="00000500000000000000" pitchFamily="2" charset="-52"/>
                <a:ea typeface="Gilroy Regular"/>
              </a:rPr>
              <a:t>*Содержит ~30% кальция, магний и следовые количества других морских минералов</a:t>
            </a:r>
            <a:endParaRPr lang="ru-RU" sz="1000" b="0" strike="noStrike" spc="-1" dirty="0">
              <a:solidFill>
                <a:srgbClr val="000000"/>
              </a:solidFill>
              <a:latin typeface="Gilroy" panose="00000500000000000000" pitchFamily="2" charset="-52"/>
            </a:endParaRPr>
          </a:p>
        </p:txBody>
      </p:sp>
      <p:pic>
        <p:nvPicPr>
          <p:cNvPr id="203" name="Calci-Prime преза-35.png" descr="Calci-Prime преза-35.png"/>
          <p:cNvPicPr/>
          <p:nvPr/>
        </p:nvPicPr>
        <p:blipFill>
          <a:blip r:embed="rId3"/>
          <a:srcRect b="169"/>
          <a:stretch/>
        </p:blipFill>
        <p:spPr>
          <a:xfrm>
            <a:off x="7950240" y="4815360"/>
            <a:ext cx="786240" cy="137160"/>
          </a:xfrm>
          <a:prstGeom prst="rect">
            <a:avLst/>
          </a:prstGeom>
          <a:ln w="12600">
            <a:noFill/>
          </a:ln>
        </p:spPr>
      </p:pic>
      <p:pic>
        <p:nvPicPr>
          <p:cNvPr id="204" name="Безымянный-2-07.png" descr="Безымянный-2-07.png"/>
          <p:cNvPicPr/>
          <p:nvPr/>
        </p:nvPicPr>
        <p:blipFill>
          <a:blip r:embed="rId4"/>
          <a:stretch/>
        </p:blipFill>
        <p:spPr>
          <a:xfrm>
            <a:off x="519480" y="1711080"/>
            <a:ext cx="2665800" cy="1742400"/>
          </a:xfrm>
          <a:prstGeom prst="rect">
            <a:avLst/>
          </a:prstGeom>
          <a:ln w="12600">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sp>
        <p:nvSpPr>
          <p:cNvPr id="206" name="Омега-3 — собирательное название полиненасыщенных жирных кислот (ПНЖК)"/>
          <p:cNvSpPr/>
          <p:nvPr/>
        </p:nvSpPr>
        <p:spPr>
          <a:xfrm>
            <a:off x="396000" y="406440"/>
            <a:ext cx="4718984"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В поисках лучшего: кальций </a:t>
            </a:r>
            <a:endParaRPr lang="ru-RU" sz="2700" b="1" strike="noStrike" spc="-1" dirty="0">
              <a:solidFill>
                <a:srgbClr val="000000"/>
              </a:solidFill>
              <a:latin typeface="Gilroy" panose="00000500000000000000" pitchFamily="2" charset="-52"/>
            </a:endParaRPr>
          </a:p>
          <a:p>
            <a:pPr>
              <a:lnSpc>
                <a:spcPct val="90000"/>
              </a:lnSpc>
              <a:tabLst>
                <a:tab pos="0" algn="l"/>
              </a:tabLst>
            </a:pPr>
            <a:r>
              <a:rPr lang="ru-RU" sz="2700" b="1" strike="noStrike" spc="-1" dirty="0">
                <a:solidFill>
                  <a:srgbClr val="001F66"/>
                </a:solidFill>
                <a:latin typeface="Gilroy" panose="00000500000000000000" pitchFamily="2" charset="-52"/>
                <a:ea typeface="Gilroy Bold"/>
              </a:rPr>
              <a:t>со дна Северной Атлантики</a:t>
            </a:r>
            <a:endParaRPr lang="ru-RU" sz="2700" b="1" strike="noStrike" spc="-1" dirty="0">
              <a:solidFill>
                <a:srgbClr val="000000"/>
              </a:solidFill>
              <a:latin typeface="Gilroy" panose="00000500000000000000" pitchFamily="2" charset="-52"/>
            </a:endParaRPr>
          </a:p>
        </p:txBody>
      </p:sp>
      <p:sp>
        <p:nvSpPr>
          <p:cNvPr id="207"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09" name="Поступают в организм  в основном с пищей —…"/>
          <p:cNvSpPr/>
          <p:nvPr/>
        </p:nvSpPr>
        <p:spPr>
          <a:xfrm>
            <a:off x="396000" y="1587600"/>
            <a:ext cx="4547659" cy="369332"/>
          </a:xfrm>
          <a:prstGeom prst="rect">
            <a:avLst/>
          </a:prstGeom>
          <a:noFill/>
          <a:ln w="1260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ct val="100000"/>
              </a:lnSpc>
              <a:tabLst>
                <a:tab pos="0" algn="l"/>
              </a:tabLst>
            </a:pPr>
            <a:r>
              <a:rPr lang="ru-RU" sz="1200" b="0" strike="noStrike" spc="-1" dirty="0" err="1">
                <a:solidFill>
                  <a:srgbClr val="001F66"/>
                </a:solidFill>
                <a:latin typeface="Gilroy" panose="00000500000000000000" pitchFamily="2" charset="-52"/>
                <a:ea typeface="Gilroy Regular"/>
              </a:rPr>
              <a:t>Литотамниум</a:t>
            </a:r>
            <a:r>
              <a:rPr lang="ru-RU" sz="1200" b="0" strike="noStrike" spc="-1" dirty="0">
                <a:solidFill>
                  <a:srgbClr val="001F66"/>
                </a:solidFill>
                <a:latin typeface="Gilroy" panose="00000500000000000000" pitchFamily="2" charset="-52"/>
                <a:ea typeface="Gilroy Regular"/>
              </a:rPr>
              <a:t> произрастает в холодных экологически чистых водах у побережья Ирландии и Исландии. </a:t>
            </a:r>
            <a:endParaRPr lang="ru-RU" sz="1200" b="0" strike="noStrike" spc="-1" dirty="0">
              <a:solidFill>
                <a:srgbClr val="000000"/>
              </a:solidFill>
              <a:latin typeface="Gilroy" panose="00000500000000000000" pitchFamily="2" charset="-52"/>
            </a:endParaRPr>
          </a:p>
        </p:txBody>
      </p:sp>
      <p:sp>
        <p:nvSpPr>
          <p:cNvPr id="210" name="Поступают в организм  в основном с пищей —…"/>
          <p:cNvSpPr/>
          <p:nvPr/>
        </p:nvSpPr>
        <p:spPr>
          <a:xfrm>
            <a:off x="1487520" y="4788000"/>
            <a:ext cx="951992" cy="15388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000" b="0" u="sng" strike="noStrike" spc="-1" dirty="0">
                <a:solidFill>
                  <a:srgbClr val="0000FF"/>
                </a:solidFill>
                <a:uFillTx/>
                <a:latin typeface="Gilroy" panose="00000500000000000000" pitchFamily="2" charset="-52"/>
                <a:ea typeface="Gilroy Regular"/>
                <a:hlinkClick r:id="rId3"/>
              </a:rPr>
              <a:t>смотреть видео</a:t>
            </a:r>
            <a:endParaRPr lang="ru-RU" sz="1000" b="0" strike="noStrike" spc="-1" dirty="0">
              <a:solidFill>
                <a:srgbClr val="000000"/>
              </a:solidFill>
              <a:latin typeface="Gilroy" panose="00000500000000000000" pitchFamily="2" charset="-52"/>
            </a:endParaRPr>
          </a:p>
        </p:txBody>
      </p:sp>
      <p:sp>
        <p:nvSpPr>
          <p:cNvPr id="211" name="Поступают в организм  в основном с пищей —…"/>
          <p:cNvSpPr/>
          <p:nvPr/>
        </p:nvSpPr>
        <p:spPr>
          <a:xfrm>
            <a:off x="1168560" y="2717640"/>
            <a:ext cx="4215240" cy="738664"/>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ru-RU" sz="1200" b="1" strike="noStrike" spc="-1" dirty="0">
                <a:solidFill>
                  <a:srgbClr val="001F67"/>
                </a:solidFill>
                <a:latin typeface="Gilroy Semibold"/>
                <a:ea typeface="Gilroy Semibold"/>
              </a:rPr>
              <a:t>Без вреда для экологии океана </a:t>
            </a:r>
            <a:endParaRPr lang="ru-RU" sz="1200" b="0" strike="noStrike" spc="-1" dirty="0">
              <a:solidFill>
                <a:srgbClr val="000000"/>
              </a:solidFill>
              <a:latin typeface="Arial"/>
            </a:endParaRPr>
          </a:p>
          <a:p>
            <a:pPr>
              <a:lnSpc>
                <a:spcPct val="100000"/>
              </a:lnSpc>
              <a:tabLst>
                <a:tab pos="0" algn="l"/>
              </a:tabLst>
            </a:pPr>
            <a:r>
              <a:rPr lang="ru-RU" sz="1200" b="0" strike="noStrike" spc="-1" dirty="0">
                <a:solidFill>
                  <a:srgbClr val="001F67"/>
                </a:solidFill>
                <a:latin typeface="Gilroy" panose="00000500000000000000" pitchFamily="2" charset="-52"/>
                <a:ea typeface="Gilroy Semibold"/>
              </a:rPr>
              <a:t>Кальцинированные пластинки </a:t>
            </a:r>
            <a:r>
              <a:rPr sz="1200" dirty="0">
                <a:latin typeface="Gilroy" panose="00000500000000000000" pitchFamily="2" charset="-52"/>
              </a:rPr>
              <a:t/>
            </a:r>
            <a:br>
              <a:rPr sz="1200" dirty="0">
                <a:latin typeface="Gilroy" panose="00000500000000000000" pitchFamily="2" charset="-52"/>
              </a:rPr>
            </a:br>
            <a:r>
              <a:rPr lang="ru-RU" sz="1200" b="0" strike="noStrike" spc="-1" dirty="0" err="1">
                <a:solidFill>
                  <a:srgbClr val="001F67"/>
                </a:solidFill>
                <a:latin typeface="Gilroy" panose="00000500000000000000" pitchFamily="2" charset="-52"/>
                <a:ea typeface="Gilroy Semibold"/>
              </a:rPr>
              <a:t>литотамниума</a:t>
            </a:r>
            <a:r>
              <a:rPr lang="ru-RU" sz="1200" b="0" strike="noStrike" spc="-1" dirty="0">
                <a:solidFill>
                  <a:srgbClr val="001F67"/>
                </a:solidFill>
                <a:latin typeface="Gilroy" panose="00000500000000000000" pitchFamily="2" charset="-52"/>
                <a:ea typeface="Gilroy Semibold"/>
              </a:rPr>
              <a:t> бережно собирают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Semibold"/>
              </a:rPr>
              <a:t>и превращают в порошок </a:t>
            </a:r>
            <a:r>
              <a:rPr lang="ru-RU" sz="1200" b="0" strike="noStrike" spc="-1" dirty="0" err="1">
                <a:solidFill>
                  <a:srgbClr val="001F67"/>
                </a:solidFill>
                <a:latin typeface="Gilroy" panose="00000500000000000000" pitchFamily="2" charset="-52"/>
                <a:ea typeface="Gilroy Semibold"/>
              </a:rPr>
              <a:t>AquaminТМ</a:t>
            </a:r>
            <a:r>
              <a:rPr lang="ru-RU" sz="1200" b="0" strike="noStrike" spc="-1" dirty="0">
                <a:solidFill>
                  <a:srgbClr val="001F67"/>
                </a:solidFill>
                <a:latin typeface="Gilroy" panose="00000500000000000000" pitchFamily="2" charset="-52"/>
                <a:ea typeface="Gilroy Semibold"/>
              </a:rPr>
              <a:t> </a:t>
            </a:r>
            <a:endParaRPr lang="ru-RU" sz="1200" b="0" strike="noStrike" spc="-1" dirty="0">
              <a:solidFill>
                <a:srgbClr val="000000"/>
              </a:solidFill>
              <a:latin typeface="Gilroy" panose="00000500000000000000" pitchFamily="2" charset="-52"/>
            </a:endParaRPr>
          </a:p>
        </p:txBody>
      </p:sp>
      <p:pic>
        <p:nvPicPr>
          <p:cNvPr id="212" name="Безымянный-1-35.png" descr="Безымянный-1-35.png"/>
          <p:cNvPicPr/>
          <p:nvPr/>
        </p:nvPicPr>
        <p:blipFill>
          <a:blip r:embed="rId4"/>
          <a:srcRect l="28" r="28"/>
          <a:stretch/>
        </p:blipFill>
        <p:spPr>
          <a:xfrm>
            <a:off x="401400" y="2755800"/>
            <a:ext cx="633960" cy="634320"/>
          </a:xfrm>
          <a:prstGeom prst="rect">
            <a:avLst/>
          </a:prstGeom>
          <a:ln w="12600">
            <a:noFill/>
          </a:ln>
        </p:spPr>
      </p:pic>
      <p:sp>
        <p:nvSpPr>
          <p:cNvPr id="213" name="Водоросль накапливает кальций, магний и другие  минералы в своих клетках, становясь прочной  как камень."/>
          <p:cNvSpPr/>
          <p:nvPr/>
        </p:nvSpPr>
        <p:spPr>
          <a:xfrm>
            <a:off x="396000" y="2083320"/>
            <a:ext cx="4382477" cy="369332"/>
          </a:xfrm>
          <a:prstGeom prst="rect">
            <a:avLst/>
          </a:prstGeom>
          <a:noFill/>
          <a:ln w="1260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ct val="100000"/>
              </a:lnSpc>
              <a:tabLst>
                <a:tab pos="0" algn="l"/>
              </a:tabLst>
            </a:pPr>
            <a:r>
              <a:rPr lang="ru-RU" sz="1200" b="0" strike="noStrike" spc="-1" dirty="0">
                <a:solidFill>
                  <a:srgbClr val="001F66"/>
                </a:solidFill>
                <a:latin typeface="Gilroy" panose="00000500000000000000" pitchFamily="2" charset="-52"/>
                <a:ea typeface="Gilroy Regular"/>
              </a:rPr>
              <a:t>Водоросль накапливает кальций, магний и другие минералы в своих клетках, становясь прочной, как камень.  </a:t>
            </a:r>
            <a:endParaRPr lang="ru-RU" sz="1200" b="0" strike="noStrike" spc="-1" dirty="0">
              <a:solidFill>
                <a:srgbClr val="000000"/>
              </a:solidFill>
              <a:latin typeface="Gilroy" panose="00000500000000000000" pitchFamily="2" charset="-52"/>
            </a:endParaRPr>
          </a:p>
        </p:txBody>
      </p:sp>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91496" y="0"/>
            <a:ext cx="3251424" cy="5143500"/>
          </a:xfrm>
          <a:prstGeom prst="rect">
            <a:avLst/>
          </a:prstGeom>
        </p:spPr>
      </p:pic>
      <p:pic>
        <p:nvPicPr>
          <p:cNvPr id="13" name="Calci-Prime преза-37.png" descr="Calci-Prime преза-37.png"/>
          <p:cNvPicPr/>
          <p:nvPr/>
        </p:nvPicPr>
        <p:blipFill>
          <a:blip r:embed="rId6"/>
          <a:srcRect t="832" b="832"/>
          <a:stretch/>
        </p:blipFill>
        <p:spPr>
          <a:xfrm>
            <a:off x="7950240" y="4815360"/>
            <a:ext cx="786240" cy="137160"/>
          </a:xfrm>
          <a:prstGeom prst="rect">
            <a:avLst/>
          </a:prstGeom>
          <a:ln w="12600">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sp>
        <p:nvSpPr>
          <p:cNvPr id="217" name="Поступают в организм  в основном с пищей —…"/>
          <p:cNvSpPr/>
          <p:nvPr/>
        </p:nvSpPr>
        <p:spPr>
          <a:xfrm>
            <a:off x="1001062" y="2199600"/>
            <a:ext cx="2499915"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помогает сохранить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минеральную плотность костей</a:t>
            </a:r>
            <a:r>
              <a:rPr lang="ru-RU" sz="1200" b="0" strike="noStrike" spc="-1" baseline="31000" dirty="0">
                <a:solidFill>
                  <a:srgbClr val="001F67"/>
                </a:solidFill>
                <a:latin typeface="Gilroy" panose="00000500000000000000" pitchFamily="2" charset="-52"/>
                <a:ea typeface="Gilroy Regular"/>
              </a:rPr>
              <a:t> [17] </a:t>
            </a:r>
            <a:endParaRPr lang="ru-RU" sz="1200" b="0" strike="noStrike" spc="-1" dirty="0">
              <a:solidFill>
                <a:srgbClr val="000000"/>
              </a:solidFill>
              <a:latin typeface="Gilroy" panose="00000500000000000000" pitchFamily="2" charset="-52"/>
            </a:endParaRPr>
          </a:p>
        </p:txBody>
      </p:sp>
      <p:pic>
        <p:nvPicPr>
          <p:cNvPr id="218" name="Безымянный-1-25.png" descr="Безымянный-1-25.png"/>
          <p:cNvPicPr/>
          <p:nvPr/>
        </p:nvPicPr>
        <p:blipFill>
          <a:blip r:embed="rId3"/>
          <a:stretch/>
        </p:blipFill>
        <p:spPr>
          <a:xfrm>
            <a:off x="406440" y="2120760"/>
            <a:ext cx="506880" cy="506880"/>
          </a:xfrm>
          <a:prstGeom prst="rect">
            <a:avLst/>
          </a:prstGeom>
          <a:ln w="12600">
            <a:noFill/>
          </a:ln>
        </p:spPr>
      </p:pic>
      <p:pic>
        <p:nvPicPr>
          <p:cNvPr id="219" name="Безымянный-1-26.png" descr="Безымянный-1-26.png"/>
          <p:cNvPicPr/>
          <p:nvPr/>
        </p:nvPicPr>
        <p:blipFill>
          <a:blip r:embed="rId4"/>
          <a:stretch/>
        </p:blipFill>
        <p:spPr>
          <a:xfrm>
            <a:off x="406440" y="2781360"/>
            <a:ext cx="506880" cy="506880"/>
          </a:xfrm>
          <a:prstGeom prst="rect">
            <a:avLst/>
          </a:prstGeom>
          <a:ln w="12600">
            <a:noFill/>
          </a:ln>
        </p:spPr>
      </p:pic>
      <p:sp>
        <p:nvSpPr>
          <p:cNvPr id="220" name="уменьшает боль  при остеоартрите колен [18]"/>
          <p:cNvSpPr/>
          <p:nvPr/>
        </p:nvSpPr>
        <p:spPr>
          <a:xfrm>
            <a:off x="1001062" y="2859840"/>
            <a:ext cx="2592761"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7"/>
                </a:solidFill>
                <a:latin typeface="Gilroy" panose="00000500000000000000" pitchFamily="2" charset="-52"/>
                <a:ea typeface="Gilroy Regular"/>
              </a:rPr>
              <a:t>уменьшает боль при остеоартрите </a:t>
            </a:r>
            <a:r>
              <a:rPr sz="1200">
                <a:latin typeface="Gilroy" panose="00000500000000000000" pitchFamily="2" charset="-52"/>
              </a:rPr>
              <a:t/>
            </a:r>
            <a:br>
              <a:rPr sz="1200">
                <a:latin typeface="Gilroy" panose="00000500000000000000" pitchFamily="2" charset="-52"/>
              </a:rPr>
            </a:br>
            <a:r>
              <a:rPr lang="ru-RU" sz="1200" b="0" strike="noStrike" spc="-1">
                <a:solidFill>
                  <a:srgbClr val="001F67"/>
                </a:solidFill>
                <a:latin typeface="Gilroy" panose="00000500000000000000" pitchFamily="2" charset="-52"/>
                <a:ea typeface="Gilroy Regular"/>
              </a:rPr>
              <a:t>коленного сустава </a:t>
            </a:r>
            <a:r>
              <a:rPr lang="ru-RU" sz="1200" b="0" strike="noStrike" spc="-1" baseline="31000">
                <a:solidFill>
                  <a:srgbClr val="001F67"/>
                </a:solidFill>
                <a:latin typeface="Gilroy" panose="00000500000000000000" pitchFamily="2" charset="-52"/>
                <a:ea typeface="Gilroy Regular"/>
              </a:rPr>
              <a:t>[18]</a:t>
            </a:r>
            <a:endParaRPr lang="ru-RU" sz="1200" b="0" strike="noStrike" spc="-1">
              <a:solidFill>
                <a:srgbClr val="000000"/>
              </a:solidFill>
              <a:latin typeface="Gilroy" panose="00000500000000000000" pitchFamily="2" charset="-52"/>
            </a:endParaRPr>
          </a:p>
        </p:txBody>
      </p:sp>
      <p:pic>
        <p:nvPicPr>
          <p:cNvPr id="221" name="Безымянный-1-24.png" descr="Безымянный-1-24.png"/>
          <p:cNvPicPr/>
          <p:nvPr/>
        </p:nvPicPr>
        <p:blipFill>
          <a:blip r:embed="rId5"/>
          <a:stretch/>
        </p:blipFill>
        <p:spPr>
          <a:xfrm>
            <a:off x="406440" y="3441600"/>
            <a:ext cx="506880" cy="506880"/>
          </a:xfrm>
          <a:prstGeom prst="rect">
            <a:avLst/>
          </a:prstGeom>
          <a:ln w="12600">
            <a:noFill/>
          </a:ln>
        </p:spPr>
      </p:pic>
      <p:sp>
        <p:nvSpPr>
          <p:cNvPr id="222" name="снижает уровень холестерина…"/>
          <p:cNvSpPr/>
          <p:nvPr/>
        </p:nvSpPr>
        <p:spPr>
          <a:xfrm>
            <a:off x="1001062" y="3520440"/>
            <a:ext cx="2280689"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7"/>
                </a:solidFill>
                <a:latin typeface="Gilroy" panose="00000500000000000000" pitchFamily="2" charset="-52"/>
                <a:ea typeface="Gilroy Regular"/>
              </a:rPr>
              <a:t>снижает уровень холестерина </a:t>
            </a:r>
            <a:endParaRPr lang="ru-RU" sz="1200" b="0" strike="noStrike" spc="-1">
              <a:solidFill>
                <a:srgbClr val="000000"/>
              </a:solidFill>
              <a:latin typeface="Gilroy" panose="00000500000000000000" pitchFamily="2" charset="-52"/>
            </a:endParaRPr>
          </a:p>
          <a:p>
            <a:pPr>
              <a:lnSpc>
                <a:spcPct val="100000"/>
              </a:lnSpc>
              <a:tabLst>
                <a:tab pos="0" algn="l"/>
              </a:tabLst>
            </a:pPr>
            <a:r>
              <a:rPr lang="ru-RU" sz="1200" b="0" strike="noStrike" spc="-1">
                <a:solidFill>
                  <a:srgbClr val="001F67"/>
                </a:solidFill>
                <a:latin typeface="Gilroy" panose="00000500000000000000" pitchFamily="2" charset="-52"/>
                <a:ea typeface="Gilroy Regular"/>
              </a:rPr>
              <a:t>у женщин в постменопаузе </a:t>
            </a:r>
            <a:r>
              <a:rPr lang="ru-RU" sz="1200" b="0" strike="noStrike" spc="-1" baseline="31000">
                <a:solidFill>
                  <a:srgbClr val="001F67"/>
                </a:solidFill>
                <a:latin typeface="Gilroy" panose="00000500000000000000" pitchFamily="2" charset="-52"/>
                <a:ea typeface="Gilroy Regular"/>
              </a:rPr>
              <a:t>[19] </a:t>
            </a:r>
            <a:endParaRPr lang="ru-RU" sz="1200" b="0" strike="noStrike" spc="-1">
              <a:solidFill>
                <a:srgbClr val="000000"/>
              </a:solidFill>
              <a:latin typeface="Gilroy" panose="00000500000000000000" pitchFamily="2" charset="-52"/>
            </a:endParaRPr>
          </a:p>
        </p:txBody>
      </p:sp>
      <p:pic>
        <p:nvPicPr>
          <p:cNvPr id="223" name="Calci-Prime преза-35.png" descr="Calci-Prime преза-35.png"/>
          <p:cNvPicPr/>
          <p:nvPr/>
        </p:nvPicPr>
        <p:blipFill>
          <a:blip r:embed="rId6"/>
          <a:srcRect b="169"/>
          <a:stretch/>
        </p:blipFill>
        <p:spPr>
          <a:xfrm>
            <a:off x="7950240" y="4815360"/>
            <a:ext cx="786240" cy="137160"/>
          </a:xfrm>
          <a:prstGeom prst="rect">
            <a:avLst/>
          </a:prstGeom>
          <a:ln w="12600">
            <a:noFill/>
          </a:ln>
        </p:spPr>
      </p:pic>
      <p:pic>
        <p:nvPicPr>
          <p:cNvPr id="224" name="Безымянный-2-07.png" descr="Безымянный-2-07.png"/>
          <p:cNvPicPr/>
          <p:nvPr/>
        </p:nvPicPr>
        <p:blipFill>
          <a:blip r:embed="rId7"/>
          <a:stretch/>
        </p:blipFill>
        <p:spPr>
          <a:xfrm>
            <a:off x="4494600" y="2219040"/>
            <a:ext cx="2665800" cy="1742400"/>
          </a:xfrm>
          <a:prstGeom prst="rect">
            <a:avLst/>
          </a:prstGeom>
          <a:ln w="12600">
            <a:noFill/>
          </a:ln>
        </p:spPr>
      </p:pic>
      <p:sp>
        <p:nvSpPr>
          <p:cNvPr id="225" name="O!Mega-3 TG 1"/>
          <p:cNvSpPr/>
          <p:nvPr/>
        </p:nvSpPr>
        <p:spPr>
          <a:xfrm>
            <a:off x="41112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26" name="Омега-3 — собирательное название полиненасыщенных жирных кислот (ПНЖК) 1"/>
          <p:cNvSpPr/>
          <p:nvPr/>
        </p:nvSpPr>
        <p:spPr>
          <a:xfrm>
            <a:off x="397270" y="420120"/>
            <a:ext cx="6909007" cy="112184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25 исследований, в том числе</a:t>
            </a:r>
            <a:endParaRPr lang="ru-RU" sz="2700" b="1" strike="noStrike" spc="-1" dirty="0">
              <a:solidFill>
                <a:srgbClr val="000000"/>
              </a:solidFill>
              <a:latin typeface="Gilroy" panose="00000500000000000000" pitchFamily="2" charset="-52"/>
            </a:endParaRPr>
          </a:p>
          <a:p>
            <a:pPr>
              <a:lnSpc>
                <a:spcPct val="90000"/>
              </a:lnSpc>
              <a:tabLst>
                <a:tab pos="0" algn="l"/>
              </a:tabLst>
            </a:pPr>
            <a:r>
              <a:rPr lang="ru-RU" sz="2700" b="1" strike="noStrike" spc="-1" dirty="0">
                <a:solidFill>
                  <a:srgbClr val="001F66"/>
                </a:solidFill>
                <a:latin typeface="Gilroy" panose="00000500000000000000" pitchFamily="2" charset="-52"/>
                <a:ea typeface="Gilroy Bold"/>
              </a:rPr>
              <a:t>два </a:t>
            </a:r>
            <a:r>
              <a:rPr lang="ru-RU" sz="2700" b="1" strike="noStrike" spc="-1" dirty="0" err="1">
                <a:solidFill>
                  <a:srgbClr val="001F66"/>
                </a:solidFill>
                <a:latin typeface="Gilroy" panose="00000500000000000000" pitchFamily="2" charset="-52"/>
                <a:ea typeface="Gilroy Bold"/>
              </a:rPr>
              <a:t>рандомизированных</a:t>
            </a:r>
            <a:r>
              <a:rPr lang="ru-RU" sz="2700" b="1" strike="noStrike" spc="-1" dirty="0">
                <a:solidFill>
                  <a:srgbClr val="001F66"/>
                </a:solidFill>
                <a:latin typeface="Gilroy" panose="00000500000000000000" pitchFamily="2" charset="-52"/>
                <a:ea typeface="Gilroy Bold"/>
              </a:rPr>
              <a:t> двойных слепых </a:t>
            </a:r>
            <a:endParaRPr lang="ru-RU" sz="2700" b="1" strike="noStrike" spc="-1" dirty="0">
              <a:solidFill>
                <a:srgbClr val="000000"/>
              </a:solidFill>
              <a:latin typeface="Gilroy" panose="00000500000000000000" pitchFamily="2" charset="-52"/>
            </a:endParaRPr>
          </a:p>
          <a:p>
            <a:pPr>
              <a:lnSpc>
                <a:spcPct val="90000"/>
              </a:lnSpc>
              <a:tabLst>
                <a:tab pos="0" algn="l"/>
              </a:tabLst>
            </a:pPr>
            <a:r>
              <a:rPr lang="ru-RU" sz="2700" b="1" strike="noStrike" spc="-1" dirty="0">
                <a:solidFill>
                  <a:srgbClr val="001F66"/>
                </a:solidFill>
                <a:latin typeface="Gilroy" panose="00000500000000000000" pitchFamily="2" charset="-52"/>
                <a:ea typeface="Gilroy Bold"/>
              </a:rPr>
              <a:t>клинических испытаний, доказывают, что:</a:t>
            </a:r>
            <a:endParaRPr lang="ru-RU" sz="2700" b="1" strike="noStrike" spc="-1" dirty="0">
              <a:solidFill>
                <a:srgbClr val="000000"/>
              </a:solidFill>
              <a:latin typeface="Gilroy" panose="00000500000000000000" pitchFamily="2" charset="-5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pic>
        <p:nvPicPr>
          <p:cNvPr id="228" name="Безымянный-1-17.png" descr="Безымянный-1-17.png"/>
          <p:cNvPicPr/>
          <p:nvPr/>
        </p:nvPicPr>
        <p:blipFill>
          <a:blip r:embed="rId3"/>
          <a:stretch/>
        </p:blipFill>
        <p:spPr>
          <a:xfrm>
            <a:off x="623880" y="1611720"/>
            <a:ext cx="7895520" cy="2424600"/>
          </a:xfrm>
          <a:prstGeom prst="rect">
            <a:avLst/>
          </a:prstGeom>
          <a:ln w="12600">
            <a:noFill/>
          </a:ln>
        </p:spPr>
      </p:pic>
      <p:sp>
        <p:nvSpPr>
          <p:cNvPr id="229" name="Омега-3 — собирательное название полиненасыщенных жирных кислот (ПНЖК)"/>
          <p:cNvSpPr/>
          <p:nvPr/>
        </p:nvSpPr>
        <p:spPr>
          <a:xfrm>
            <a:off x="398780" y="406440"/>
            <a:ext cx="7130991" cy="78944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900" b="1" strike="noStrike" spc="-1" dirty="0">
                <a:solidFill>
                  <a:srgbClr val="001F66"/>
                </a:solidFill>
                <a:latin typeface="Gilroy" panose="00000500000000000000" pitchFamily="2" charset="-52"/>
                <a:ea typeface="Gilroy Bold"/>
              </a:rPr>
              <a:t>Кальций плохо усваивается самостоятельно. Для повышения </a:t>
            </a:r>
            <a:r>
              <a:rPr sz="1900" b="1" dirty="0">
                <a:latin typeface="Gilroy" panose="00000500000000000000" pitchFamily="2" charset="-52"/>
              </a:rPr>
              <a:t/>
            </a:r>
            <a:br>
              <a:rPr sz="1900" b="1" dirty="0">
                <a:latin typeface="Gilroy" panose="00000500000000000000" pitchFamily="2" charset="-52"/>
              </a:rPr>
            </a:br>
            <a:r>
              <a:rPr lang="ru-RU" sz="1900" b="1" strike="noStrike" spc="-1" dirty="0" err="1">
                <a:solidFill>
                  <a:srgbClr val="001F66"/>
                </a:solidFill>
                <a:latin typeface="Gilroy" panose="00000500000000000000" pitchFamily="2" charset="-52"/>
                <a:ea typeface="Gilroy Bold"/>
              </a:rPr>
              <a:t>биодоступности</a:t>
            </a:r>
            <a:r>
              <a:rPr lang="ru-RU" sz="1900" b="1" strike="noStrike" spc="-1" dirty="0">
                <a:solidFill>
                  <a:srgbClr val="001F66"/>
                </a:solidFill>
                <a:latin typeface="Gilroy" panose="00000500000000000000" pitchFamily="2" charset="-52"/>
                <a:ea typeface="Gilroy Bold"/>
              </a:rPr>
              <a:t> и укрепления костной ткани ему нужны </a:t>
            </a:r>
            <a:r>
              <a:rPr sz="1900" b="1" dirty="0">
                <a:latin typeface="Gilroy" panose="00000500000000000000" pitchFamily="2" charset="-52"/>
              </a:rPr>
              <a:t/>
            </a:r>
            <a:br>
              <a:rPr sz="1900" b="1" dirty="0">
                <a:latin typeface="Gilroy" panose="00000500000000000000" pitchFamily="2" charset="-52"/>
              </a:rPr>
            </a:br>
            <a:r>
              <a:rPr lang="ru-RU" sz="1900" b="1" strike="noStrike" spc="-1" dirty="0">
                <a:solidFill>
                  <a:srgbClr val="001F66"/>
                </a:solidFill>
                <a:latin typeface="Gilroy" panose="00000500000000000000" pitchFamily="2" charset="-52"/>
                <a:ea typeface="Gilroy Bold"/>
              </a:rPr>
              <a:t>помощники — определенные витамины и минералы. </a:t>
            </a:r>
            <a:endParaRPr lang="ru-RU" sz="1900" b="1" strike="noStrike" spc="-1" dirty="0">
              <a:solidFill>
                <a:srgbClr val="000000"/>
              </a:solidFill>
              <a:latin typeface="Gilroy" panose="00000500000000000000" pitchFamily="2" charset="-52"/>
            </a:endParaRPr>
          </a:p>
        </p:txBody>
      </p:sp>
      <p:sp>
        <p:nvSpPr>
          <p:cNvPr id="230"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32" name="Поступают в организм  в основном с пищей —…"/>
          <p:cNvSpPr/>
          <p:nvPr/>
        </p:nvSpPr>
        <p:spPr>
          <a:xfrm>
            <a:off x="1630800" y="3409200"/>
            <a:ext cx="1409400" cy="553998"/>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 60% магния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содержится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в костной ткани </a:t>
            </a:r>
            <a:r>
              <a:rPr lang="ru-RU" sz="1200" b="0" strike="noStrike" spc="-1" baseline="31000" dirty="0">
                <a:solidFill>
                  <a:srgbClr val="001F67"/>
                </a:solidFill>
                <a:latin typeface="Gilroy" panose="00000500000000000000" pitchFamily="2" charset="-52"/>
                <a:ea typeface="Gilroy Regular"/>
              </a:rPr>
              <a:t>[20]</a:t>
            </a:r>
            <a:endParaRPr lang="ru-RU" sz="1200" b="0" strike="noStrike" spc="-1" dirty="0">
              <a:solidFill>
                <a:srgbClr val="000000"/>
              </a:solidFill>
              <a:latin typeface="Gilroy" panose="00000500000000000000" pitchFamily="2" charset="-52"/>
            </a:endParaRPr>
          </a:p>
        </p:txBody>
      </p:sp>
      <p:sp>
        <p:nvSpPr>
          <p:cNvPr id="233" name="Поступают в организм  в основном с пищей —…"/>
          <p:cNvSpPr/>
          <p:nvPr/>
        </p:nvSpPr>
        <p:spPr>
          <a:xfrm>
            <a:off x="7128000" y="3409200"/>
            <a:ext cx="1385280" cy="553998"/>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 30% цинка </a:t>
            </a:r>
            <a:endParaRPr lang="ru-RU" sz="1200" b="0" strike="noStrike" spc="-1" dirty="0">
              <a:solidFill>
                <a:srgbClr val="000000"/>
              </a:solidFill>
              <a:latin typeface="Gilroy" panose="00000500000000000000" pitchFamily="2" charset="-52"/>
            </a:endParaRPr>
          </a:p>
          <a:p>
            <a:pPr>
              <a:lnSpc>
                <a:spcPct val="100000"/>
              </a:lnSpc>
              <a:tabLst>
                <a:tab pos="0" algn="l"/>
              </a:tabLst>
            </a:pPr>
            <a:r>
              <a:rPr lang="ru-RU" sz="1200" b="0" strike="noStrike" spc="-1" dirty="0">
                <a:solidFill>
                  <a:srgbClr val="001F67"/>
                </a:solidFill>
                <a:latin typeface="Gilroy" panose="00000500000000000000" pitchFamily="2" charset="-52"/>
                <a:ea typeface="Gilroy Regular"/>
              </a:rPr>
              <a:t>содержится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в костной ткани </a:t>
            </a:r>
            <a:r>
              <a:rPr lang="ru-RU" sz="1200" b="0" strike="noStrike" spc="-1" baseline="31000" dirty="0">
                <a:solidFill>
                  <a:srgbClr val="001F67"/>
                </a:solidFill>
                <a:latin typeface="Gilroy" panose="00000500000000000000" pitchFamily="2" charset="-52"/>
                <a:ea typeface="Gilroy Regular"/>
              </a:rPr>
              <a:t>[21]</a:t>
            </a:r>
            <a:endParaRPr lang="ru-RU" sz="1200" b="0" strike="noStrike" spc="-1" dirty="0">
              <a:solidFill>
                <a:srgbClr val="000000"/>
              </a:solidFill>
              <a:latin typeface="Gilroy" panose="00000500000000000000" pitchFamily="2" charset="-52"/>
            </a:endParaRPr>
          </a:p>
        </p:txBody>
      </p:sp>
      <p:sp>
        <p:nvSpPr>
          <p:cNvPr id="234" name="Поступают в организм  в основном с пищей —…"/>
          <p:cNvSpPr/>
          <p:nvPr/>
        </p:nvSpPr>
        <p:spPr>
          <a:xfrm>
            <a:off x="997560" y="231192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FFFFFF"/>
                </a:solidFill>
                <a:latin typeface="Gilroy Semibold"/>
                <a:ea typeface="Gilroy Semibold"/>
              </a:rPr>
              <a:t>Ca</a:t>
            </a:r>
            <a:endParaRPr lang="ru-RU" sz="2700" b="0" strike="noStrike" spc="-1">
              <a:solidFill>
                <a:srgbClr val="000000"/>
              </a:solidFill>
              <a:latin typeface="Arial"/>
            </a:endParaRPr>
          </a:p>
        </p:txBody>
      </p:sp>
      <p:sp>
        <p:nvSpPr>
          <p:cNvPr id="235" name="Поступают в организм  в основном с пищей —…"/>
          <p:cNvSpPr/>
          <p:nvPr/>
        </p:nvSpPr>
        <p:spPr>
          <a:xfrm>
            <a:off x="955440" y="2673720"/>
            <a:ext cx="5896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dirty="0" err="1">
                <a:solidFill>
                  <a:srgbClr val="FFFFFF"/>
                </a:solidFill>
                <a:latin typeface="Gilroy" panose="00000500000000000000" pitchFamily="2" charset="-52"/>
                <a:ea typeface="Gilroy Semibold"/>
              </a:rPr>
              <a:t>Calcium</a:t>
            </a:r>
            <a:endParaRPr lang="ru-RU" sz="1200" b="1" strike="noStrike" spc="-1" dirty="0">
              <a:solidFill>
                <a:srgbClr val="000000"/>
              </a:solidFill>
              <a:latin typeface="Gilroy" panose="00000500000000000000" pitchFamily="2" charset="-52"/>
            </a:endParaRPr>
          </a:p>
        </p:txBody>
      </p:sp>
      <p:sp>
        <p:nvSpPr>
          <p:cNvPr id="236" name="Поступают в организм  в основном с пищей —…"/>
          <p:cNvSpPr/>
          <p:nvPr/>
        </p:nvSpPr>
        <p:spPr>
          <a:xfrm>
            <a:off x="2052720" y="204696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 Semibold"/>
                <a:ea typeface="Gilroy Semibold"/>
              </a:rPr>
              <a:t>D3</a:t>
            </a:r>
            <a:endParaRPr lang="ru-RU" sz="2700" b="0" strike="noStrike" spc="-1">
              <a:solidFill>
                <a:srgbClr val="000000"/>
              </a:solidFill>
              <a:latin typeface="Arial"/>
            </a:endParaRPr>
          </a:p>
        </p:txBody>
      </p:sp>
      <p:sp>
        <p:nvSpPr>
          <p:cNvPr id="237" name="Поступают в организм  в основном с пищей —…"/>
          <p:cNvSpPr/>
          <p:nvPr/>
        </p:nvSpPr>
        <p:spPr>
          <a:xfrm>
            <a:off x="2004480" y="2408400"/>
            <a:ext cx="5896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 Semibold"/>
              </a:rPr>
              <a:t>Vitamin</a:t>
            </a:r>
            <a:endParaRPr lang="ru-RU" sz="1200" b="1" strike="noStrike" spc="-1">
              <a:solidFill>
                <a:srgbClr val="000000"/>
              </a:solidFill>
              <a:latin typeface="Gilroy" panose="00000500000000000000" pitchFamily="2" charset="-52"/>
            </a:endParaRPr>
          </a:p>
        </p:txBody>
      </p:sp>
      <p:sp>
        <p:nvSpPr>
          <p:cNvPr id="238" name="Поступают в организм  в основном с пищей —…"/>
          <p:cNvSpPr/>
          <p:nvPr/>
        </p:nvSpPr>
        <p:spPr>
          <a:xfrm>
            <a:off x="3125520" y="231192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 Semibold"/>
                <a:ea typeface="Gilroy Semibold"/>
              </a:rPr>
              <a:t>Mg</a:t>
            </a:r>
            <a:endParaRPr lang="ru-RU" sz="2700" b="0" strike="noStrike" spc="-1">
              <a:solidFill>
                <a:srgbClr val="000000"/>
              </a:solidFill>
              <a:latin typeface="Arial"/>
            </a:endParaRPr>
          </a:p>
        </p:txBody>
      </p:sp>
      <p:sp>
        <p:nvSpPr>
          <p:cNvPr id="239" name="Поступают в организм  в основном с пищей —…"/>
          <p:cNvSpPr/>
          <p:nvPr/>
        </p:nvSpPr>
        <p:spPr>
          <a:xfrm>
            <a:off x="2968920" y="2673720"/>
            <a:ext cx="81864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 Semibold"/>
              </a:rPr>
              <a:t>Magnesium</a:t>
            </a:r>
            <a:endParaRPr lang="ru-RU" sz="1200" b="1" strike="noStrike" spc="-1">
              <a:solidFill>
                <a:srgbClr val="000000"/>
              </a:solidFill>
              <a:latin typeface="Gilroy" panose="00000500000000000000" pitchFamily="2" charset="-52"/>
            </a:endParaRPr>
          </a:p>
        </p:txBody>
      </p:sp>
      <p:sp>
        <p:nvSpPr>
          <p:cNvPr id="240" name="Поступают в организм  в основном с пищей —…"/>
          <p:cNvSpPr/>
          <p:nvPr/>
        </p:nvSpPr>
        <p:spPr>
          <a:xfrm>
            <a:off x="4186440" y="204696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 Semibold"/>
                <a:ea typeface="Gilroy Semibold"/>
              </a:rPr>
              <a:t>K2</a:t>
            </a:r>
            <a:endParaRPr lang="ru-RU" sz="2700" b="0" strike="noStrike" spc="-1">
              <a:solidFill>
                <a:srgbClr val="000000"/>
              </a:solidFill>
              <a:latin typeface="Arial"/>
            </a:endParaRPr>
          </a:p>
        </p:txBody>
      </p:sp>
      <p:sp>
        <p:nvSpPr>
          <p:cNvPr id="241" name="Поступают в организм  в основном с пищей —…"/>
          <p:cNvSpPr/>
          <p:nvPr/>
        </p:nvSpPr>
        <p:spPr>
          <a:xfrm>
            <a:off x="4138200" y="2408400"/>
            <a:ext cx="5896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 Semibold"/>
              </a:rPr>
              <a:t>Vitamin</a:t>
            </a:r>
            <a:endParaRPr lang="ru-RU" sz="1200" b="1" strike="noStrike" spc="-1">
              <a:solidFill>
                <a:srgbClr val="000000"/>
              </a:solidFill>
              <a:latin typeface="Gilroy" panose="00000500000000000000" pitchFamily="2" charset="-52"/>
            </a:endParaRPr>
          </a:p>
        </p:txBody>
      </p:sp>
      <p:sp>
        <p:nvSpPr>
          <p:cNvPr id="242" name="Поступают в организм  в основном с пищей —…"/>
          <p:cNvSpPr/>
          <p:nvPr/>
        </p:nvSpPr>
        <p:spPr>
          <a:xfrm>
            <a:off x="5235480" y="231192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 Semibold"/>
                <a:ea typeface="Gilroy Semibold"/>
              </a:rPr>
              <a:t>Si</a:t>
            </a:r>
            <a:endParaRPr lang="ru-RU" sz="2700" b="0" strike="noStrike" spc="-1">
              <a:solidFill>
                <a:srgbClr val="000000"/>
              </a:solidFill>
              <a:latin typeface="Arial"/>
            </a:endParaRPr>
          </a:p>
        </p:txBody>
      </p:sp>
      <p:sp>
        <p:nvSpPr>
          <p:cNvPr id="243" name="Поступают в организм  в основном с пищей —…"/>
          <p:cNvSpPr/>
          <p:nvPr/>
        </p:nvSpPr>
        <p:spPr>
          <a:xfrm>
            <a:off x="5187240" y="2673720"/>
            <a:ext cx="5896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 Semibold"/>
              </a:rPr>
              <a:t>Silicon</a:t>
            </a:r>
            <a:endParaRPr lang="ru-RU" sz="1200" b="1" strike="noStrike" spc="-1">
              <a:solidFill>
                <a:srgbClr val="000000"/>
              </a:solidFill>
              <a:latin typeface="Gilroy" panose="00000500000000000000" pitchFamily="2" charset="-52"/>
            </a:endParaRPr>
          </a:p>
        </p:txBody>
      </p:sp>
      <p:sp>
        <p:nvSpPr>
          <p:cNvPr id="244" name="Поступают в организм  в основном с пищей —…"/>
          <p:cNvSpPr/>
          <p:nvPr/>
        </p:nvSpPr>
        <p:spPr>
          <a:xfrm>
            <a:off x="5906880" y="320436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 Semibold"/>
                <a:ea typeface="Gilroy Semibold"/>
              </a:rPr>
              <a:t>Mn</a:t>
            </a:r>
            <a:endParaRPr lang="ru-RU" sz="2700" b="0" strike="noStrike" spc="-1">
              <a:solidFill>
                <a:srgbClr val="000000"/>
              </a:solidFill>
              <a:latin typeface="Arial"/>
            </a:endParaRPr>
          </a:p>
        </p:txBody>
      </p:sp>
      <p:sp>
        <p:nvSpPr>
          <p:cNvPr id="245" name="Поступают в организм  в основном с пищей —…"/>
          <p:cNvSpPr/>
          <p:nvPr/>
        </p:nvSpPr>
        <p:spPr>
          <a:xfrm>
            <a:off x="5677560" y="3565800"/>
            <a:ext cx="9640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 Semibold"/>
              </a:rPr>
              <a:t>Manganese</a:t>
            </a:r>
            <a:endParaRPr lang="ru-RU" sz="1200" b="1" strike="noStrike" spc="-1">
              <a:solidFill>
                <a:srgbClr val="000000"/>
              </a:solidFill>
              <a:latin typeface="Gilroy" panose="00000500000000000000" pitchFamily="2" charset="-52"/>
            </a:endParaRPr>
          </a:p>
        </p:txBody>
      </p:sp>
      <p:sp>
        <p:nvSpPr>
          <p:cNvPr id="246" name="Поступают в организм  в основном с пищей —…"/>
          <p:cNvSpPr/>
          <p:nvPr/>
        </p:nvSpPr>
        <p:spPr>
          <a:xfrm>
            <a:off x="6585480" y="231192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 Semibold"/>
                <a:ea typeface="Gilroy Semibold"/>
              </a:rPr>
              <a:t>Zn</a:t>
            </a:r>
            <a:endParaRPr lang="ru-RU" sz="2700" b="0" strike="noStrike" spc="-1">
              <a:solidFill>
                <a:srgbClr val="000000"/>
              </a:solidFill>
              <a:latin typeface="Arial"/>
            </a:endParaRPr>
          </a:p>
        </p:txBody>
      </p:sp>
      <p:sp>
        <p:nvSpPr>
          <p:cNvPr id="247" name="Поступают в организм  в основном с пищей —…"/>
          <p:cNvSpPr/>
          <p:nvPr/>
        </p:nvSpPr>
        <p:spPr>
          <a:xfrm>
            <a:off x="6537240" y="2673720"/>
            <a:ext cx="5896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 Semibold"/>
              </a:rPr>
              <a:t>Zinc</a:t>
            </a:r>
            <a:endParaRPr lang="ru-RU" sz="1200" b="1" strike="noStrike" spc="-1">
              <a:solidFill>
                <a:srgbClr val="000000"/>
              </a:solidFill>
              <a:latin typeface="Gilroy" panose="00000500000000000000" pitchFamily="2" charset="-52"/>
            </a:endParaRPr>
          </a:p>
        </p:txBody>
      </p:sp>
      <p:sp>
        <p:nvSpPr>
          <p:cNvPr id="248" name="Поступают в организм  в основном с пищей —…"/>
          <p:cNvSpPr/>
          <p:nvPr/>
        </p:nvSpPr>
        <p:spPr>
          <a:xfrm>
            <a:off x="7635600" y="2046960"/>
            <a:ext cx="505440" cy="4114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2700" b="0" strike="noStrike" spc="-1">
                <a:solidFill>
                  <a:srgbClr val="001F66"/>
                </a:solidFill>
                <a:latin typeface="Gilroy Semibold"/>
                <a:ea typeface="Gilroy Semibold"/>
              </a:rPr>
              <a:t>B</a:t>
            </a:r>
            <a:endParaRPr lang="ru-RU" sz="2700" b="0" strike="noStrike" spc="-1">
              <a:solidFill>
                <a:srgbClr val="000000"/>
              </a:solidFill>
              <a:latin typeface="Arial"/>
            </a:endParaRPr>
          </a:p>
        </p:txBody>
      </p:sp>
      <p:sp>
        <p:nvSpPr>
          <p:cNvPr id="249" name="Поступают в организм  в основном с пищей —…"/>
          <p:cNvSpPr/>
          <p:nvPr/>
        </p:nvSpPr>
        <p:spPr>
          <a:xfrm>
            <a:off x="7587360" y="2408400"/>
            <a:ext cx="58968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a:solidFill>
                  <a:srgbClr val="001F66"/>
                </a:solidFill>
                <a:latin typeface="Gilroy" panose="00000500000000000000" pitchFamily="2" charset="-52"/>
                <a:ea typeface="Gilroy Semibold"/>
              </a:rPr>
              <a:t>Boron</a:t>
            </a:r>
            <a:endParaRPr lang="ru-RU" sz="1200" b="1" strike="noStrike" spc="-1">
              <a:solidFill>
                <a:srgbClr val="000000"/>
              </a:solidFill>
              <a:latin typeface="Gilroy" panose="00000500000000000000" pitchFamily="2" charset="-52"/>
            </a:endParaRPr>
          </a:p>
        </p:txBody>
      </p:sp>
      <p:sp>
        <p:nvSpPr>
          <p:cNvPr id="250" name="Line"/>
          <p:cNvSpPr/>
          <p:nvPr/>
        </p:nvSpPr>
        <p:spPr>
          <a:xfrm flipH="1">
            <a:off x="2584440" y="3095640"/>
            <a:ext cx="309240" cy="250560"/>
          </a:xfrm>
          <a:prstGeom prst="line">
            <a:avLst/>
          </a:prstGeom>
          <a:ln w="12600">
            <a:solidFill>
              <a:srgbClr val="001F66"/>
            </a:solidFill>
            <a:round/>
            <a:headEnd type="arrow" w="med" len="med"/>
            <a:tailEnd type="triangle" w="med" len="med"/>
          </a:ln>
        </p:spPr>
        <p:style>
          <a:lnRef idx="0">
            <a:scrgbClr r="0" g="0" b="0"/>
          </a:lnRef>
          <a:fillRef idx="0">
            <a:scrgbClr r="0" g="0" b="0"/>
          </a:fillRef>
          <a:effectRef idx="0">
            <a:scrgbClr r="0" g="0" b="0"/>
          </a:effectRef>
          <a:fontRef idx="minor"/>
        </p:style>
        <p:txBody>
          <a:bodyPr lIns="45720" tIns="45000" rIns="45720" bIns="45000" anchor="t">
            <a:noAutofit/>
          </a:bodyPr>
          <a:lstStyle/>
          <a:p>
            <a:endParaRPr lang="ru-RU" sz="1400" b="0" strike="noStrike" spc="-1">
              <a:solidFill>
                <a:srgbClr val="000000"/>
              </a:solidFill>
              <a:latin typeface="Arial"/>
              <a:ea typeface="Arial"/>
            </a:endParaRPr>
          </a:p>
        </p:txBody>
      </p:sp>
      <p:sp>
        <p:nvSpPr>
          <p:cNvPr id="251" name="Line"/>
          <p:cNvSpPr/>
          <p:nvPr/>
        </p:nvSpPr>
        <p:spPr>
          <a:xfrm>
            <a:off x="7220520" y="3102840"/>
            <a:ext cx="308880" cy="250560"/>
          </a:xfrm>
          <a:prstGeom prst="line">
            <a:avLst/>
          </a:prstGeom>
          <a:ln w="12600">
            <a:solidFill>
              <a:srgbClr val="001F66"/>
            </a:solidFill>
            <a:round/>
            <a:tailEnd type="arrow" w="med" len="med"/>
          </a:ln>
        </p:spPr>
        <p:style>
          <a:lnRef idx="0">
            <a:scrgbClr r="0" g="0" b="0"/>
          </a:lnRef>
          <a:fillRef idx="0">
            <a:scrgbClr r="0" g="0" b="0"/>
          </a:fillRef>
          <a:effectRef idx="0">
            <a:scrgbClr r="0" g="0" b="0"/>
          </a:effectRef>
          <a:fontRef idx="minor"/>
        </p:style>
        <p:txBody>
          <a:bodyPr lIns="45720" tIns="45000" rIns="45720" bIns="45000" anchor="t">
            <a:noAutofit/>
          </a:bodyPr>
          <a:lstStyle/>
          <a:p>
            <a:endParaRPr lang="ru-RU" sz="1400" b="0" strike="noStrike" spc="-1">
              <a:solidFill>
                <a:srgbClr val="000000"/>
              </a:solidFill>
              <a:latin typeface="Arial"/>
              <a:ea typeface="Arial"/>
            </a:endParaRPr>
          </a:p>
        </p:txBody>
      </p:sp>
      <p:pic>
        <p:nvPicPr>
          <p:cNvPr id="252" name="Calci-Prime преза-35.png" descr="Calci-Prime преза-35.png"/>
          <p:cNvPicPr/>
          <p:nvPr/>
        </p:nvPicPr>
        <p:blipFill>
          <a:blip r:embed="rId4"/>
          <a:srcRect b="169"/>
          <a:stretch/>
        </p:blipFill>
        <p:spPr>
          <a:xfrm>
            <a:off x="7950240" y="4815360"/>
            <a:ext cx="786240" cy="137160"/>
          </a:xfrm>
          <a:prstGeom prst="rect">
            <a:avLst/>
          </a:prstGeom>
          <a:ln w="1260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 name="Calci-Prime преза_Монтажная область 1.png" descr="Calci-Prime преза_Монтажная область 1.png"/>
          <p:cNvPicPr/>
          <p:nvPr/>
        </p:nvPicPr>
        <p:blipFill>
          <a:blip r:embed="rId3">
            <a:alphaModFix amt="50000"/>
          </a:blip>
          <a:stretch/>
        </p:blipFill>
        <p:spPr>
          <a:xfrm>
            <a:off x="0" y="0"/>
            <a:ext cx="9142920" cy="5142600"/>
          </a:xfrm>
          <a:prstGeom prst="rect">
            <a:avLst/>
          </a:prstGeom>
          <a:ln w="12600">
            <a:noFill/>
          </a:ln>
        </p:spPr>
      </p:pic>
      <p:sp>
        <p:nvSpPr>
          <p:cNvPr id="254" name="Омега-3 — собирательное название полиненасыщенных жирных кислот (ПНЖК)"/>
          <p:cNvSpPr/>
          <p:nvPr/>
        </p:nvSpPr>
        <p:spPr>
          <a:xfrm>
            <a:off x="391750" y="406440"/>
            <a:ext cx="5878661"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В составе </a:t>
            </a:r>
            <a:r>
              <a:rPr lang="ru-RU" sz="2700" b="1" strike="noStrike" spc="-1" dirty="0" err="1">
                <a:solidFill>
                  <a:srgbClr val="001F66"/>
                </a:solidFill>
                <a:latin typeface="Gilroy" panose="00000500000000000000" pitchFamily="2" charset="-52"/>
                <a:ea typeface="Gilroy Bold"/>
              </a:rPr>
              <a:t>Calci-Prime</a:t>
            </a:r>
            <a:r>
              <a:rPr lang="ru-RU" sz="2700" b="1" strike="noStrike" spc="-1" dirty="0">
                <a:solidFill>
                  <a:srgbClr val="001F66"/>
                </a:solidFill>
                <a:latin typeface="Gilroy" panose="00000500000000000000" pitchFamily="2" charset="-52"/>
                <a:ea typeface="Gilroy Bold"/>
              </a:rPr>
              <a:t>: </a:t>
            </a:r>
            <a:r>
              <a:rPr lang="ru-RU" sz="2700" b="1" strike="noStrike" spc="-1" dirty="0">
                <a:solidFill>
                  <a:srgbClr val="001F66"/>
                </a:solidFill>
                <a:latin typeface="Gilroy" panose="00000500000000000000" pitchFamily="2" charset="-52"/>
                <a:ea typeface="Calibri"/>
              </a:rPr>
              <a:t>«солнечный»</a:t>
            </a:r>
            <a:endParaRPr lang="ru-RU" sz="2700" b="1" strike="noStrike" spc="-1" dirty="0">
              <a:solidFill>
                <a:srgbClr val="000000"/>
              </a:solidFill>
              <a:latin typeface="Gilroy" panose="00000500000000000000" pitchFamily="2" charset="-52"/>
            </a:endParaRPr>
          </a:p>
          <a:p>
            <a:pPr>
              <a:lnSpc>
                <a:spcPct val="90000"/>
              </a:lnSpc>
              <a:tabLst>
                <a:tab pos="0" algn="l"/>
              </a:tabLst>
            </a:pPr>
            <a:r>
              <a:rPr lang="ru-RU" sz="2700" b="1" strike="noStrike" spc="-1" dirty="0">
                <a:solidFill>
                  <a:srgbClr val="001F66"/>
                </a:solidFill>
                <a:latin typeface="Gilroy" panose="00000500000000000000" pitchFamily="2" charset="-52"/>
                <a:ea typeface="Gilroy Bold"/>
              </a:rPr>
              <a:t>витамин D3 </a:t>
            </a:r>
            <a:endParaRPr lang="ru-RU" sz="2700" b="1" strike="noStrike" spc="-1" dirty="0">
              <a:solidFill>
                <a:srgbClr val="000000"/>
              </a:solidFill>
              <a:latin typeface="Gilroy" panose="00000500000000000000" pitchFamily="2" charset="-52"/>
            </a:endParaRPr>
          </a:p>
        </p:txBody>
      </p:sp>
      <p:sp>
        <p:nvSpPr>
          <p:cNvPr id="255"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57" name="Поступают в организм  в основном с пищей —…"/>
          <p:cNvSpPr/>
          <p:nvPr/>
        </p:nvSpPr>
        <p:spPr>
          <a:xfrm>
            <a:off x="1875580" y="1735920"/>
            <a:ext cx="1659750"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улучшает всасывание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кальция в кишечнике</a:t>
            </a:r>
            <a:endParaRPr lang="ru-RU" sz="1200" b="0" strike="noStrike" spc="-1" dirty="0">
              <a:solidFill>
                <a:srgbClr val="000000"/>
              </a:solidFill>
              <a:latin typeface="Gilroy" panose="00000500000000000000" pitchFamily="2" charset="-52"/>
            </a:endParaRPr>
          </a:p>
        </p:txBody>
      </p:sp>
      <p:sp>
        <p:nvSpPr>
          <p:cNvPr id="258" name="способствует накоплению  кальция в костях"/>
          <p:cNvSpPr/>
          <p:nvPr/>
        </p:nvSpPr>
        <p:spPr>
          <a:xfrm>
            <a:off x="1872340" y="2396520"/>
            <a:ext cx="1978234"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7"/>
                </a:solidFill>
                <a:latin typeface="Gilroy" panose="00000500000000000000" pitchFamily="2" charset="-52"/>
                <a:ea typeface="Gilroy Regular"/>
              </a:rPr>
              <a:t>способствует накоплению </a:t>
            </a:r>
            <a:r>
              <a:rPr sz="1200">
                <a:latin typeface="Gilroy" panose="00000500000000000000" pitchFamily="2" charset="-52"/>
              </a:rPr>
              <a:t/>
            </a:r>
            <a:br>
              <a:rPr sz="1200">
                <a:latin typeface="Gilroy" panose="00000500000000000000" pitchFamily="2" charset="-52"/>
              </a:rPr>
            </a:br>
            <a:r>
              <a:rPr lang="ru-RU" sz="1200" b="0" strike="noStrike" spc="-1">
                <a:solidFill>
                  <a:srgbClr val="001F67"/>
                </a:solidFill>
                <a:latin typeface="Gilroy" panose="00000500000000000000" pitchFamily="2" charset="-52"/>
                <a:ea typeface="Gilroy Regular"/>
              </a:rPr>
              <a:t>кальция в костях</a:t>
            </a:r>
            <a:endParaRPr lang="ru-RU" sz="1200" b="0" strike="noStrike" spc="-1">
              <a:solidFill>
                <a:srgbClr val="000000"/>
              </a:solidFill>
              <a:latin typeface="Gilroy" panose="00000500000000000000" pitchFamily="2" charset="-52"/>
            </a:endParaRPr>
          </a:p>
        </p:txBody>
      </p:sp>
      <p:pic>
        <p:nvPicPr>
          <p:cNvPr id="259" name="Безымянный-1-27.png" descr="Безымянный-1-27.png"/>
          <p:cNvPicPr/>
          <p:nvPr/>
        </p:nvPicPr>
        <p:blipFill>
          <a:blip r:embed="rId4"/>
          <a:stretch/>
        </p:blipFill>
        <p:spPr>
          <a:xfrm>
            <a:off x="1320840" y="1695600"/>
            <a:ext cx="430560" cy="430560"/>
          </a:xfrm>
          <a:prstGeom prst="rect">
            <a:avLst/>
          </a:prstGeom>
          <a:ln w="12600">
            <a:noFill/>
          </a:ln>
        </p:spPr>
      </p:pic>
      <p:pic>
        <p:nvPicPr>
          <p:cNvPr id="260" name="Безымянный-1-28.png" descr="Безымянный-1-28.png"/>
          <p:cNvPicPr/>
          <p:nvPr/>
        </p:nvPicPr>
        <p:blipFill>
          <a:blip r:embed="rId5"/>
          <a:stretch/>
        </p:blipFill>
        <p:spPr>
          <a:xfrm>
            <a:off x="1320840" y="2355840"/>
            <a:ext cx="430560" cy="430560"/>
          </a:xfrm>
          <a:prstGeom prst="rect">
            <a:avLst/>
          </a:prstGeom>
          <a:ln w="12600">
            <a:noFill/>
          </a:ln>
        </p:spPr>
      </p:pic>
      <p:pic>
        <p:nvPicPr>
          <p:cNvPr id="261" name="Безымянный-1-29.png" descr="Безымянный-1-29.png"/>
          <p:cNvPicPr/>
          <p:nvPr/>
        </p:nvPicPr>
        <p:blipFill>
          <a:blip r:embed="rId6"/>
          <a:stretch/>
        </p:blipFill>
        <p:spPr>
          <a:xfrm>
            <a:off x="1320840" y="3016080"/>
            <a:ext cx="430560" cy="430560"/>
          </a:xfrm>
          <a:prstGeom prst="rect">
            <a:avLst/>
          </a:prstGeom>
          <a:ln w="12600">
            <a:noFill/>
          </a:ln>
        </p:spPr>
      </p:pic>
      <p:sp>
        <p:nvSpPr>
          <p:cNvPr id="262" name="поддерживает здоровье костей,  зубов и мышц"/>
          <p:cNvSpPr/>
          <p:nvPr/>
        </p:nvSpPr>
        <p:spPr>
          <a:xfrm>
            <a:off x="1885660" y="3056760"/>
            <a:ext cx="2400657"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7"/>
                </a:solidFill>
                <a:latin typeface="Gilroy" panose="00000500000000000000" pitchFamily="2" charset="-52"/>
                <a:ea typeface="Gilroy Regular"/>
              </a:rPr>
              <a:t>поддерживает здоровье костей, </a:t>
            </a:r>
            <a:r>
              <a:rPr sz="1200">
                <a:latin typeface="Gilroy" panose="00000500000000000000" pitchFamily="2" charset="-52"/>
              </a:rPr>
              <a:t/>
            </a:r>
            <a:br>
              <a:rPr sz="1200">
                <a:latin typeface="Gilroy" panose="00000500000000000000" pitchFamily="2" charset="-52"/>
              </a:rPr>
            </a:br>
            <a:r>
              <a:rPr lang="ru-RU" sz="1200" b="0" strike="noStrike" spc="-1">
                <a:solidFill>
                  <a:srgbClr val="001F67"/>
                </a:solidFill>
                <a:latin typeface="Gilroy" panose="00000500000000000000" pitchFamily="2" charset="-52"/>
                <a:ea typeface="Gilroy Regular"/>
              </a:rPr>
              <a:t>зубов и мышц</a:t>
            </a:r>
            <a:endParaRPr lang="ru-RU" sz="1200" b="0" strike="noStrike" spc="-1">
              <a:solidFill>
                <a:srgbClr val="000000"/>
              </a:solidFill>
              <a:latin typeface="Gilroy" panose="00000500000000000000" pitchFamily="2" charset="-52"/>
            </a:endParaRPr>
          </a:p>
        </p:txBody>
      </p:sp>
      <p:sp>
        <p:nvSpPr>
          <p:cNvPr id="263" name="Поступают в организм  в основном с пищей —…"/>
          <p:cNvSpPr/>
          <p:nvPr/>
        </p:nvSpPr>
        <p:spPr>
          <a:xfrm>
            <a:off x="5029200" y="2508120"/>
            <a:ext cx="2792880" cy="692497"/>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ru-RU" sz="1500" b="0" strike="noStrike" spc="-1">
                <a:solidFill>
                  <a:srgbClr val="001F67"/>
                </a:solidFill>
                <a:latin typeface="Gilroy" panose="00000500000000000000" pitchFamily="2" charset="-52"/>
                <a:ea typeface="Gilroy Semibold"/>
              </a:rPr>
              <a:t>Для лучшего усвоения кальций следует принимать</a:t>
            </a:r>
            <a:r>
              <a:rPr sz="1500">
                <a:latin typeface="Gilroy" panose="00000500000000000000" pitchFamily="2" charset="-52"/>
              </a:rPr>
              <a:t/>
            </a:r>
            <a:br>
              <a:rPr sz="1500">
                <a:latin typeface="Gilroy" panose="00000500000000000000" pitchFamily="2" charset="-52"/>
              </a:rPr>
            </a:br>
            <a:r>
              <a:rPr lang="ru-RU" sz="1500" b="0" strike="noStrike" spc="-1">
                <a:solidFill>
                  <a:srgbClr val="001F67"/>
                </a:solidFill>
                <a:latin typeface="Gilroy" panose="00000500000000000000" pitchFamily="2" charset="-52"/>
                <a:ea typeface="Gilroy Semibold"/>
              </a:rPr>
              <a:t>вместе с витамином D3</a:t>
            </a:r>
            <a:endParaRPr lang="ru-RU" sz="1500" b="0" strike="noStrike" spc="-1">
              <a:solidFill>
                <a:srgbClr val="000000"/>
              </a:solidFill>
              <a:latin typeface="Gilroy" panose="00000500000000000000" pitchFamily="2" charset="-52"/>
            </a:endParaRPr>
          </a:p>
        </p:txBody>
      </p:sp>
      <p:pic>
        <p:nvPicPr>
          <p:cNvPr id="264" name="Безымянный-1-21.png" descr="Безымянный-1-21.png"/>
          <p:cNvPicPr/>
          <p:nvPr/>
        </p:nvPicPr>
        <p:blipFill>
          <a:blip r:embed="rId7"/>
          <a:srcRect l="28" r="28"/>
          <a:stretch/>
        </p:blipFill>
        <p:spPr>
          <a:xfrm>
            <a:off x="5024160" y="1732680"/>
            <a:ext cx="658800" cy="659160"/>
          </a:xfrm>
          <a:prstGeom prst="rect">
            <a:avLst/>
          </a:prstGeom>
          <a:ln w="12600">
            <a:noFill/>
          </a:ln>
        </p:spPr>
      </p:pic>
      <p:pic>
        <p:nvPicPr>
          <p:cNvPr id="265" name="Calci-Prime преза-35.png" descr="Calci-Prime преза-35.png"/>
          <p:cNvPicPr/>
          <p:nvPr/>
        </p:nvPicPr>
        <p:blipFill>
          <a:blip r:embed="rId8"/>
          <a:srcRect b="169"/>
          <a:stretch/>
        </p:blipFill>
        <p:spPr>
          <a:xfrm>
            <a:off x="7950240" y="4815360"/>
            <a:ext cx="786240" cy="137160"/>
          </a:xfrm>
          <a:prstGeom prst="rect">
            <a:avLst/>
          </a:prstGeom>
          <a:ln w="12600">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Calci-Prime преза_Монтажная область 1.png" descr="Calci-Prime преза_Монтажная область 1.png"/>
          <p:cNvPicPr/>
          <p:nvPr/>
        </p:nvPicPr>
        <p:blipFill>
          <a:blip r:embed="rId3">
            <a:alphaModFix amt="50000"/>
          </a:blip>
          <a:stretch/>
        </p:blipFill>
        <p:spPr>
          <a:xfrm>
            <a:off x="0" y="0"/>
            <a:ext cx="9142920" cy="5142600"/>
          </a:xfrm>
          <a:prstGeom prst="rect">
            <a:avLst/>
          </a:prstGeom>
          <a:ln w="12600">
            <a:noFill/>
          </a:ln>
        </p:spPr>
      </p:pic>
      <p:sp>
        <p:nvSpPr>
          <p:cNvPr id="267" name="Омега-3 — собирательное название полиненасыщенных жирных кислот (ПНЖК)"/>
          <p:cNvSpPr/>
          <p:nvPr/>
        </p:nvSpPr>
        <p:spPr>
          <a:xfrm>
            <a:off x="392430" y="406440"/>
            <a:ext cx="6664068"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В составе </a:t>
            </a:r>
            <a:r>
              <a:rPr lang="ru-RU" sz="2700" b="1" strike="noStrike" spc="-1" dirty="0" err="1">
                <a:solidFill>
                  <a:srgbClr val="001F66"/>
                </a:solidFill>
                <a:latin typeface="Gilroy" panose="00000500000000000000" pitchFamily="2" charset="-52"/>
                <a:ea typeface="Gilroy Bold"/>
              </a:rPr>
              <a:t>Calci-Prime</a:t>
            </a:r>
            <a:r>
              <a:rPr lang="ru-RU" sz="2700" b="1" strike="noStrike" spc="-1" dirty="0">
                <a:solidFill>
                  <a:srgbClr val="001F66"/>
                </a:solidFill>
                <a:latin typeface="Gilroy" panose="00000500000000000000" pitchFamily="2" charset="-52"/>
                <a:ea typeface="Gilroy Bold"/>
              </a:rPr>
              <a:t>: витамин К2 — </a:t>
            </a:r>
            <a:endParaRPr lang="ru-RU" sz="2700" b="1" strike="noStrike" spc="-1" dirty="0">
              <a:solidFill>
                <a:srgbClr val="000000"/>
              </a:solidFill>
              <a:latin typeface="Gilroy" panose="00000500000000000000" pitchFamily="2" charset="-52"/>
            </a:endParaRPr>
          </a:p>
          <a:p>
            <a:pPr>
              <a:lnSpc>
                <a:spcPct val="90000"/>
              </a:lnSpc>
              <a:tabLst>
                <a:tab pos="0" algn="l"/>
              </a:tabLst>
            </a:pPr>
            <a:r>
              <a:rPr lang="ru-RU" sz="2700" b="1" strike="noStrike" spc="-1" dirty="0">
                <a:solidFill>
                  <a:srgbClr val="001F66"/>
                </a:solidFill>
                <a:latin typeface="Gilroy" panose="00000500000000000000" pitchFamily="2" charset="-52"/>
                <a:ea typeface="Gilroy Bold"/>
              </a:rPr>
              <a:t>в самой </a:t>
            </a:r>
            <a:r>
              <a:rPr lang="ru-RU" sz="2700" b="1" strike="noStrike" spc="-1" dirty="0" err="1">
                <a:solidFill>
                  <a:srgbClr val="001F66"/>
                </a:solidFill>
                <a:latin typeface="Gilroy" panose="00000500000000000000" pitchFamily="2" charset="-52"/>
                <a:ea typeface="Gilroy Bold"/>
              </a:rPr>
              <a:t>биодоступной</a:t>
            </a:r>
            <a:r>
              <a:rPr lang="ru-RU" sz="2700" b="1" strike="noStrike" spc="-1" dirty="0">
                <a:solidFill>
                  <a:srgbClr val="001F66"/>
                </a:solidFill>
                <a:latin typeface="Gilroy" panose="00000500000000000000" pitchFamily="2" charset="-52"/>
                <a:ea typeface="Gilroy Bold"/>
              </a:rPr>
              <a:t> форме MenaQ7</a:t>
            </a:r>
            <a:r>
              <a:rPr lang="ru-RU" sz="2700" b="1" strike="noStrike" spc="-1" baseline="31000" dirty="0">
                <a:solidFill>
                  <a:srgbClr val="001F66"/>
                </a:solidFill>
                <a:latin typeface="Gilroy" panose="00000500000000000000" pitchFamily="2" charset="-52"/>
                <a:ea typeface="Gilroy Bold"/>
              </a:rPr>
              <a:t>ТМ </a:t>
            </a:r>
            <a:endParaRPr lang="ru-RU" sz="2700" b="1" strike="noStrike" spc="-1" dirty="0">
              <a:solidFill>
                <a:srgbClr val="000000"/>
              </a:solidFill>
              <a:latin typeface="Gilroy" panose="00000500000000000000" pitchFamily="2" charset="-52"/>
            </a:endParaRPr>
          </a:p>
        </p:txBody>
      </p:sp>
      <p:sp>
        <p:nvSpPr>
          <p:cNvPr id="268"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pic>
        <p:nvPicPr>
          <p:cNvPr id="270" name="Безымянный-1-43.png" descr="Безымянный-1-43.png"/>
          <p:cNvPicPr/>
          <p:nvPr/>
        </p:nvPicPr>
        <p:blipFill>
          <a:blip r:embed="rId4"/>
          <a:stretch/>
        </p:blipFill>
        <p:spPr>
          <a:xfrm>
            <a:off x="406440" y="1898640"/>
            <a:ext cx="506880" cy="506880"/>
          </a:xfrm>
          <a:prstGeom prst="rect">
            <a:avLst/>
          </a:prstGeom>
          <a:ln w="12600">
            <a:noFill/>
          </a:ln>
        </p:spPr>
      </p:pic>
      <p:sp>
        <p:nvSpPr>
          <p:cNvPr id="271" name="способствует своевременному  обновлению костной ткани"/>
          <p:cNvSpPr/>
          <p:nvPr/>
        </p:nvSpPr>
        <p:spPr>
          <a:xfrm>
            <a:off x="992160" y="1990080"/>
            <a:ext cx="2276640" cy="36504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6"/>
                </a:solidFill>
                <a:latin typeface="Gilroy"/>
                <a:ea typeface="Gilroy Regular"/>
              </a:rPr>
              <a:t>способствует своевременному </a:t>
            </a:r>
            <a:r>
              <a:rPr sz="1200"/>
              <a:t/>
            </a:r>
            <a:br>
              <a:rPr sz="1200"/>
            </a:br>
            <a:r>
              <a:rPr lang="ru-RU" sz="1200" b="0" strike="noStrike" spc="-1">
                <a:solidFill>
                  <a:srgbClr val="001F66"/>
                </a:solidFill>
                <a:latin typeface="Gilroy"/>
                <a:ea typeface="Gilroy Regular"/>
              </a:rPr>
              <a:t>обновлению костной ткани</a:t>
            </a:r>
            <a:endParaRPr lang="ru-RU" sz="1200" b="0" strike="noStrike" spc="-1">
              <a:solidFill>
                <a:srgbClr val="000000"/>
              </a:solidFill>
              <a:latin typeface="Arial"/>
            </a:endParaRPr>
          </a:p>
        </p:txBody>
      </p:sp>
      <p:pic>
        <p:nvPicPr>
          <p:cNvPr id="272" name="Безымянный-1-35.png" descr="Безымянный-1-35.png"/>
          <p:cNvPicPr/>
          <p:nvPr/>
        </p:nvPicPr>
        <p:blipFill>
          <a:blip r:embed="rId5"/>
          <a:stretch/>
        </p:blipFill>
        <p:spPr>
          <a:xfrm>
            <a:off x="406440" y="2558880"/>
            <a:ext cx="506880" cy="506880"/>
          </a:xfrm>
          <a:prstGeom prst="rect">
            <a:avLst/>
          </a:prstGeom>
          <a:ln w="12600">
            <a:noFill/>
          </a:ln>
        </p:spPr>
      </p:pic>
      <p:sp>
        <p:nvSpPr>
          <p:cNvPr id="273" name="участвует в процессе  свертываемости крови"/>
          <p:cNvSpPr/>
          <p:nvPr/>
        </p:nvSpPr>
        <p:spPr>
          <a:xfrm>
            <a:off x="1021320" y="2650320"/>
            <a:ext cx="1712520"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6"/>
                </a:solidFill>
                <a:latin typeface="Gilroy" panose="00000500000000000000" pitchFamily="2" charset="-52"/>
                <a:ea typeface="Gilroy Regular"/>
              </a:rPr>
              <a:t>участвует в процессе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6"/>
                </a:solidFill>
                <a:latin typeface="Gilroy" panose="00000500000000000000" pitchFamily="2" charset="-52"/>
                <a:ea typeface="Gilroy Regular"/>
              </a:rPr>
              <a:t>свертываемости крови </a:t>
            </a:r>
            <a:endParaRPr lang="ru-RU" sz="1200" b="0" strike="noStrike" spc="-1" dirty="0">
              <a:solidFill>
                <a:srgbClr val="000000"/>
              </a:solidFill>
              <a:latin typeface="Gilroy" panose="00000500000000000000" pitchFamily="2" charset="-52"/>
            </a:endParaRPr>
          </a:p>
        </p:txBody>
      </p:sp>
      <p:sp>
        <p:nvSpPr>
          <p:cNvPr id="275" name="Поступают в организм  в основном с пищей —…"/>
          <p:cNvSpPr/>
          <p:nvPr/>
        </p:nvSpPr>
        <p:spPr>
          <a:xfrm>
            <a:off x="3794760" y="3397320"/>
            <a:ext cx="3112455" cy="338554"/>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100" b="0" strike="noStrike" spc="-1">
                <a:solidFill>
                  <a:srgbClr val="001F66"/>
                </a:solidFill>
                <a:latin typeface="Gilroy" panose="00000500000000000000" pitchFamily="2" charset="-52"/>
                <a:ea typeface="Gilroy Regular"/>
              </a:rPr>
              <a:t>&gt; 20 клинических испытаний подтверждают </a:t>
            </a:r>
            <a:r>
              <a:rPr sz="1100">
                <a:latin typeface="Gilroy" panose="00000500000000000000" pitchFamily="2" charset="-52"/>
              </a:rPr>
              <a:t/>
            </a:r>
            <a:br>
              <a:rPr sz="1100">
                <a:latin typeface="Gilroy" panose="00000500000000000000" pitchFamily="2" charset="-52"/>
              </a:rPr>
            </a:br>
            <a:r>
              <a:rPr lang="ru-RU" sz="1100" b="0" strike="noStrike" spc="-1">
                <a:solidFill>
                  <a:srgbClr val="001F66"/>
                </a:solidFill>
                <a:latin typeface="Gilroy" panose="00000500000000000000" pitchFamily="2" charset="-52"/>
                <a:ea typeface="Gilroy Regular"/>
              </a:rPr>
              <a:t>безопасность и эффективность ингредиента</a:t>
            </a:r>
            <a:r>
              <a:rPr lang="ru-RU" sz="1100" b="0" strike="noStrike" spc="-1" baseline="31000">
                <a:solidFill>
                  <a:srgbClr val="001F66"/>
                </a:solidFill>
                <a:latin typeface="Gilroy" panose="00000500000000000000" pitchFamily="2" charset="-52"/>
                <a:ea typeface="Gilroy Regular"/>
              </a:rPr>
              <a:t>[22]</a:t>
            </a:r>
            <a:endParaRPr lang="ru-RU" sz="1100" b="0" strike="noStrike" spc="-1">
              <a:solidFill>
                <a:srgbClr val="000000"/>
              </a:solidFill>
              <a:latin typeface="Gilroy" panose="00000500000000000000" pitchFamily="2" charset="-52"/>
            </a:endParaRPr>
          </a:p>
        </p:txBody>
      </p:sp>
      <p:sp>
        <p:nvSpPr>
          <p:cNvPr id="276" name="Поступают в организм  в основном с пищей —…"/>
          <p:cNvSpPr/>
          <p:nvPr/>
        </p:nvSpPr>
        <p:spPr>
          <a:xfrm>
            <a:off x="3817440" y="3156120"/>
            <a:ext cx="2030400" cy="18252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1" strike="noStrike" spc="-1">
                <a:solidFill>
                  <a:srgbClr val="001F66"/>
                </a:solidFill>
                <a:latin typeface="Gilroy Bold"/>
                <a:ea typeface="Gilroy Bold"/>
              </a:rPr>
              <a:t>Патентованный ингредиент</a:t>
            </a:r>
            <a:endParaRPr lang="ru-RU" sz="1200" b="0" strike="noStrike" spc="-1">
              <a:solidFill>
                <a:srgbClr val="000000"/>
              </a:solidFill>
              <a:latin typeface="Arial"/>
            </a:endParaRPr>
          </a:p>
        </p:txBody>
      </p:sp>
      <p:sp>
        <p:nvSpPr>
          <p:cNvPr id="277" name="Rounded Rectangle"/>
          <p:cNvSpPr/>
          <p:nvPr/>
        </p:nvSpPr>
        <p:spPr>
          <a:xfrm>
            <a:off x="3683160" y="1898640"/>
            <a:ext cx="3402360" cy="1192680"/>
          </a:xfrm>
          <a:prstGeom prst="roundRect">
            <a:avLst>
              <a:gd name="adj" fmla="val 14894"/>
            </a:avLst>
          </a:prstGeom>
          <a:solidFill>
            <a:srgbClr val="FFFFFF"/>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pic>
        <p:nvPicPr>
          <p:cNvPr id="278" name="Calci-Prime преза-35.png" descr="Calci-Prime преза-35.png"/>
          <p:cNvPicPr/>
          <p:nvPr/>
        </p:nvPicPr>
        <p:blipFill>
          <a:blip r:embed="rId6"/>
          <a:srcRect b="169"/>
          <a:stretch/>
        </p:blipFill>
        <p:spPr>
          <a:xfrm>
            <a:off x="7950240" y="4815360"/>
            <a:ext cx="786240" cy="137160"/>
          </a:xfrm>
          <a:prstGeom prst="rect">
            <a:avLst/>
          </a:prstGeom>
          <a:ln w="12600">
            <a:noFill/>
          </a:ln>
        </p:spPr>
      </p:pic>
      <p:pic>
        <p:nvPicPr>
          <p:cNvPr id="279" name="Calci-Prime преза-35.png" descr="Calci-Prime преза-35.png"/>
          <p:cNvPicPr/>
          <p:nvPr/>
        </p:nvPicPr>
        <p:blipFill>
          <a:blip r:embed="rId6"/>
          <a:srcRect b="169"/>
          <a:stretch/>
        </p:blipFill>
        <p:spPr>
          <a:xfrm>
            <a:off x="7950240" y="4815360"/>
            <a:ext cx="786240" cy="137160"/>
          </a:xfrm>
          <a:prstGeom prst="rect">
            <a:avLst/>
          </a:prstGeom>
          <a:ln w="12600">
            <a:noFill/>
          </a:ln>
        </p:spPr>
      </p:pic>
      <p:pic>
        <p:nvPicPr>
          <p:cNvPr id="280" name="Рисунок 279"/>
          <p:cNvPicPr/>
          <p:nvPr/>
        </p:nvPicPr>
        <p:blipFill>
          <a:blip r:embed="rId7"/>
          <a:stretch/>
        </p:blipFill>
        <p:spPr>
          <a:xfrm>
            <a:off x="3780000" y="1873080"/>
            <a:ext cx="3399480" cy="1366560"/>
          </a:xfrm>
          <a:prstGeom prst="rect">
            <a:avLst/>
          </a:prstGeom>
          <a:ln w="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sp>
        <p:nvSpPr>
          <p:cNvPr id="282" name="Rounded Rectangle"/>
          <p:cNvSpPr/>
          <p:nvPr/>
        </p:nvSpPr>
        <p:spPr>
          <a:xfrm>
            <a:off x="406440" y="2857680"/>
            <a:ext cx="5358240" cy="574200"/>
          </a:xfrm>
          <a:prstGeom prst="roundRect">
            <a:avLst>
              <a:gd name="adj" fmla="val 30905"/>
            </a:avLst>
          </a:prstGeom>
          <a:solidFill>
            <a:srgbClr val="FFFFFF"/>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283" name="Омега-3 — собирательное название полиненасыщенных жирных кислот (ПНЖК)"/>
          <p:cNvSpPr/>
          <p:nvPr/>
        </p:nvSpPr>
        <p:spPr>
          <a:xfrm>
            <a:off x="392430" y="406440"/>
            <a:ext cx="5170646"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Формула </a:t>
            </a:r>
            <a:r>
              <a:rPr lang="ru-RU" sz="2700" b="1" strike="noStrike" spc="-1" dirty="0" err="1">
                <a:solidFill>
                  <a:srgbClr val="001F66"/>
                </a:solidFill>
                <a:latin typeface="Gilroy" panose="00000500000000000000" pitchFamily="2" charset="-52"/>
                <a:ea typeface="Gilroy Bold"/>
              </a:rPr>
              <a:t>Calci-Prime</a:t>
            </a:r>
            <a:r>
              <a:rPr lang="ru-RU" sz="2700" b="1" strike="noStrike" spc="-1" dirty="0">
                <a:solidFill>
                  <a:srgbClr val="001F66"/>
                </a:solidFill>
                <a:latin typeface="Gilroy" panose="00000500000000000000" pitchFamily="2" charset="-52"/>
                <a:ea typeface="Gilroy Bold"/>
              </a:rPr>
              <a:t> усилена:  </a:t>
            </a:r>
            <a:endParaRPr lang="ru-RU" sz="2700" b="1" strike="noStrike" spc="-1" dirty="0">
              <a:solidFill>
                <a:srgbClr val="000000"/>
              </a:solidFill>
              <a:latin typeface="Gilroy" panose="00000500000000000000" pitchFamily="2" charset="-52"/>
            </a:endParaRPr>
          </a:p>
        </p:txBody>
      </p:sp>
      <p:sp>
        <p:nvSpPr>
          <p:cNvPr id="284"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86" name="Поступают в организм  в основном с пищей —…"/>
          <p:cNvSpPr/>
          <p:nvPr/>
        </p:nvSpPr>
        <p:spPr>
          <a:xfrm>
            <a:off x="396670" y="1247040"/>
            <a:ext cx="925638" cy="8309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3600" b="0" strike="noStrike" spc="-1" dirty="0">
                <a:solidFill>
                  <a:srgbClr val="001F66"/>
                </a:solidFill>
                <a:latin typeface="Gilroy" panose="00000500000000000000" pitchFamily="2" charset="-52"/>
                <a:ea typeface="Gilroy Semibold"/>
              </a:rPr>
              <a:t>[</a:t>
            </a:r>
            <a:r>
              <a:rPr lang="ru-RU" sz="3600" b="0" strike="noStrike" spc="-1" dirty="0" err="1">
                <a:solidFill>
                  <a:srgbClr val="001F66"/>
                </a:solidFill>
                <a:latin typeface="Gilroy" panose="00000500000000000000" pitchFamily="2" charset="-52"/>
                <a:ea typeface="Gilroy Semibold"/>
              </a:rPr>
              <a:t>Mg</a:t>
            </a:r>
            <a:r>
              <a:rPr lang="ru-RU" sz="3600" b="0" strike="noStrike" spc="-1" dirty="0">
                <a:solidFill>
                  <a:srgbClr val="001F66"/>
                </a:solidFill>
                <a:latin typeface="Gilroy" panose="00000500000000000000" pitchFamily="2" charset="-52"/>
                <a:ea typeface="Gilroy Semibold"/>
              </a:rPr>
              <a:t>]</a:t>
            </a:r>
            <a:endParaRPr lang="ru-RU" sz="3600" b="0" strike="noStrike" spc="-1" dirty="0">
              <a:solidFill>
                <a:srgbClr val="000000"/>
              </a:solidFill>
              <a:latin typeface="Gilroy" panose="00000500000000000000" pitchFamily="2" charset="-52"/>
            </a:endParaRPr>
          </a:p>
          <a:p>
            <a:pPr>
              <a:lnSpc>
                <a:spcPct val="100000"/>
              </a:lnSpc>
              <a:tabLst>
                <a:tab pos="0" algn="l"/>
              </a:tabLst>
            </a:pPr>
            <a:r>
              <a:rPr lang="ru-RU" sz="1800" b="0" strike="noStrike" spc="-1" dirty="0">
                <a:solidFill>
                  <a:srgbClr val="001F66"/>
                </a:solidFill>
                <a:latin typeface="Gilroy" panose="00000500000000000000" pitchFamily="2" charset="-52"/>
                <a:ea typeface="Gilroy Semibold"/>
              </a:rPr>
              <a:t>магнием</a:t>
            </a:r>
            <a:endParaRPr lang="ru-RU" sz="1800" b="0" strike="noStrike" spc="-1" dirty="0">
              <a:solidFill>
                <a:srgbClr val="000000"/>
              </a:solidFill>
              <a:latin typeface="Gilroy" panose="00000500000000000000" pitchFamily="2" charset="-52"/>
            </a:endParaRPr>
          </a:p>
        </p:txBody>
      </p:sp>
      <p:sp>
        <p:nvSpPr>
          <p:cNvPr id="287" name="Поступают в организм  в основном с пищей —…"/>
          <p:cNvSpPr/>
          <p:nvPr/>
        </p:nvSpPr>
        <p:spPr>
          <a:xfrm>
            <a:off x="396670" y="2133720"/>
            <a:ext cx="2591159"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6"/>
                </a:solidFill>
                <a:latin typeface="Gilroy" panose="00000500000000000000" pitchFamily="2" charset="-52"/>
                <a:ea typeface="Gilroy Regular"/>
              </a:rPr>
              <a:t>поддерживает правильную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6"/>
                </a:solidFill>
                <a:latin typeface="Gilroy" panose="00000500000000000000" pitchFamily="2" charset="-52"/>
                <a:ea typeface="Gilroy Regular"/>
              </a:rPr>
              <a:t>работу мышц: важен для процесса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6"/>
                </a:solidFill>
                <a:latin typeface="Gilroy" panose="00000500000000000000" pitchFamily="2" charset="-52"/>
                <a:ea typeface="Gilroy Regular"/>
              </a:rPr>
              <a:t>«сокращение-расслабление»</a:t>
            </a:r>
            <a:endParaRPr lang="ru-RU" sz="1200" b="0" strike="noStrike" spc="-1" dirty="0">
              <a:solidFill>
                <a:srgbClr val="000000"/>
              </a:solidFill>
              <a:latin typeface="Gilroy" panose="00000500000000000000" pitchFamily="2" charset="-52"/>
            </a:endParaRPr>
          </a:p>
        </p:txBody>
      </p:sp>
      <p:sp>
        <p:nvSpPr>
          <p:cNvPr id="288" name="Line"/>
          <p:cNvSpPr/>
          <p:nvPr/>
        </p:nvSpPr>
        <p:spPr>
          <a:xfrm flipV="1">
            <a:off x="409320" y="974160"/>
            <a:ext cx="8267760" cy="5760"/>
          </a:xfrm>
          <a:prstGeom prst="line">
            <a:avLst/>
          </a:prstGeom>
          <a:ln w="12600">
            <a:solidFill>
              <a:srgbClr val="001F66"/>
            </a:solidFill>
            <a:round/>
          </a:ln>
        </p:spPr>
        <p:style>
          <a:lnRef idx="0">
            <a:scrgbClr r="0" g="0" b="0"/>
          </a:lnRef>
          <a:fillRef idx="0">
            <a:scrgbClr r="0" g="0" b="0"/>
          </a:fillRef>
          <a:effectRef idx="0">
            <a:scrgbClr r="0" g="0" b="0"/>
          </a:effectRef>
          <a:fontRef idx="minor"/>
        </p:style>
        <p:txBody>
          <a:bodyPr lIns="45720" tIns="2880" rIns="45720" bIns="2880" anchor="t">
            <a:noAutofit/>
          </a:bodyPr>
          <a:lstStyle/>
          <a:p>
            <a:endParaRPr lang="ru-RU" sz="1400" b="0" strike="noStrike" spc="-1">
              <a:solidFill>
                <a:srgbClr val="000000"/>
              </a:solidFill>
              <a:latin typeface="Arial"/>
              <a:ea typeface="Arial"/>
            </a:endParaRPr>
          </a:p>
        </p:txBody>
      </p:sp>
      <p:sp>
        <p:nvSpPr>
          <p:cNvPr id="289" name="Поступают в организм  в основном с пищей —…"/>
          <p:cNvSpPr/>
          <p:nvPr/>
        </p:nvSpPr>
        <p:spPr>
          <a:xfrm>
            <a:off x="3328560" y="1247040"/>
            <a:ext cx="703078" cy="8309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3600" b="0" strike="noStrike" spc="-1" dirty="0">
                <a:solidFill>
                  <a:srgbClr val="001F66"/>
                </a:solidFill>
                <a:latin typeface="Gilroy" panose="00000500000000000000" pitchFamily="2" charset="-52"/>
                <a:ea typeface="Gilroy Semibold"/>
              </a:rPr>
              <a:t>[B]</a:t>
            </a:r>
            <a:endParaRPr lang="ru-RU" sz="3600" b="0" strike="noStrike" spc="-1" dirty="0">
              <a:solidFill>
                <a:srgbClr val="000000"/>
              </a:solidFill>
              <a:latin typeface="Gilroy" panose="00000500000000000000" pitchFamily="2" charset="-52"/>
            </a:endParaRPr>
          </a:p>
          <a:p>
            <a:pPr>
              <a:lnSpc>
                <a:spcPct val="100000"/>
              </a:lnSpc>
              <a:tabLst>
                <a:tab pos="0" algn="l"/>
              </a:tabLst>
            </a:pPr>
            <a:r>
              <a:rPr lang="ru-RU" sz="1800" b="0" strike="noStrike" spc="-1" dirty="0">
                <a:solidFill>
                  <a:srgbClr val="001F66"/>
                </a:solidFill>
                <a:latin typeface="Gilroy" panose="00000500000000000000" pitchFamily="2" charset="-52"/>
                <a:ea typeface="Gilroy Semibold"/>
              </a:rPr>
              <a:t>бором</a:t>
            </a:r>
            <a:endParaRPr lang="ru-RU" sz="1800" b="0" strike="noStrike" spc="-1" dirty="0">
              <a:solidFill>
                <a:srgbClr val="000000"/>
              </a:solidFill>
              <a:latin typeface="Gilroy" panose="00000500000000000000" pitchFamily="2" charset="-52"/>
            </a:endParaRPr>
          </a:p>
        </p:txBody>
      </p:sp>
      <p:sp>
        <p:nvSpPr>
          <p:cNvPr id="290" name="Поступают в организм  в основном с пищей —…"/>
          <p:cNvSpPr/>
          <p:nvPr/>
        </p:nvSpPr>
        <p:spPr>
          <a:xfrm>
            <a:off x="3383330" y="2133720"/>
            <a:ext cx="2442335"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6"/>
                </a:solidFill>
                <a:latin typeface="Gilroy" panose="00000500000000000000" pitchFamily="2" charset="-52"/>
                <a:ea typeface="Gilroy Regular"/>
              </a:rPr>
              <a:t>способствует переходу </a:t>
            </a:r>
            <a:r>
              <a:rPr sz="1200">
                <a:latin typeface="Gilroy" panose="00000500000000000000" pitchFamily="2" charset="-52"/>
              </a:rPr>
              <a:t/>
            </a:r>
            <a:br>
              <a:rPr sz="1200">
                <a:latin typeface="Gilroy" panose="00000500000000000000" pitchFamily="2" charset="-52"/>
              </a:rPr>
            </a:br>
            <a:r>
              <a:rPr lang="ru-RU" sz="1200" b="0" strike="noStrike" spc="-1">
                <a:solidFill>
                  <a:srgbClr val="001F66"/>
                </a:solidFill>
                <a:latin typeface="Gilroy" panose="00000500000000000000" pitchFamily="2" charset="-52"/>
                <a:ea typeface="Gilroy Regular"/>
              </a:rPr>
              <a:t>витамина D3 в активную форму</a:t>
            </a:r>
            <a:r>
              <a:rPr lang="ru-RU" sz="1200" b="0" strike="noStrike" spc="-1" baseline="31000">
                <a:solidFill>
                  <a:srgbClr val="001F66"/>
                </a:solidFill>
                <a:latin typeface="Gilroy" panose="00000500000000000000" pitchFamily="2" charset="-52"/>
                <a:ea typeface="Gilroy Regular"/>
              </a:rPr>
              <a:t>[23]</a:t>
            </a:r>
            <a:endParaRPr lang="ru-RU" sz="1200" b="0" strike="noStrike" spc="-1">
              <a:solidFill>
                <a:srgbClr val="000000"/>
              </a:solidFill>
              <a:latin typeface="Gilroy" panose="00000500000000000000" pitchFamily="2" charset="-52"/>
            </a:endParaRPr>
          </a:p>
        </p:txBody>
      </p:sp>
      <p:sp>
        <p:nvSpPr>
          <p:cNvPr id="291" name="Поступают в организм  в основном с пищей —…"/>
          <p:cNvSpPr/>
          <p:nvPr/>
        </p:nvSpPr>
        <p:spPr>
          <a:xfrm>
            <a:off x="533520" y="2971800"/>
            <a:ext cx="5104440" cy="369332"/>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ru-RU" sz="1200" b="1" strike="noStrike" spc="-1" dirty="0">
                <a:solidFill>
                  <a:srgbClr val="001F66"/>
                </a:solidFill>
                <a:latin typeface="Gilroy" panose="00000500000000000000" pitchFamily="2" charset="-52"/>
                <a:ea typeface="Gilroy Semibold"/>
              </a:rPr>
              <a:t>Оба минерала помогают кальцию встраиваться в костную ткань, повышая ее твердость </a:t>
            </a:r>
            <a:endParaRPr lang="ru-RU" sz="1200" b="0" strike="noStrike" spc="-1" dirty="0">
              <a:solidFill>
                <a:srgbClr val="000000"/>
              </a:solidFill>
              <a:latin typeface="Gilroy" panose="00000500000000000000" pitchFamily="2" charset="-52"/>
            </a:endParaRPr>
          </a:p>
        </p:txBody>
      </p:sp>
      <p:pic>
        <p:nvPicPr>
          <p:cNvPr id="292" name="Calci-Prime преза-35.png" descr="Calci-Prime преза-35.png"/>
          <p:cNvPicPr/>
          <p:nvPr/>
        </p:nvPicPr>
        <p:blipFill>
          <a:blip r:embed="rId3"/>
          <a:srcRect b="169"/>
          <a:stretch/>
        </p:blipFill>
        <p:spPr>
          <a:xfrm>
            <a:off x="7950240" y="4815360"/>
            <a:ext cx="786240" cy="137160"/>
          </a:xfrm>
          <a:prstGeom prst="rect">
            <a:avLst/>
          </a:prstGeom>
          <a:ln w="12600">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sp>
        <p:nvSpPr>
          <p:cNvPr id="295"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297" name="Поступают в организм  в основном с пищей —…"/>
          <p:cNvSpPr/>
          <p:nvPr/>
        </p:nvSpPr>
        <p:spPr>
          <a:xfrm>
            <a:off x="392150" y="1247040"/>
            <a:ext cx="1226746" cy="8309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3600" b="0" strike="noStrike" spc="-1">
                <a:solidFill>
                  <a:srgbClr val="001F66"/>
                </a:solidFill>
                <a:latin typeface="Gilroy" panose="00000500000000000000" pitchFamily="2" charset="-52"/>
                <a:ea typeface="Gilroy Semibold"/>
              </a:rPr>
              <a:t>[Mn]</a:t>
            </a:r>
            <a:endParaRPr lang="ru-RU" sz="3600" b="0" strike="noStrike" spc="-1">
              <a:solidFill>
                <a:srgbClr val="000000"/>
              </a:solidFill>
              <a:latin typeface="Gilroy" panose="00000500000000000000" pitchFamily="2" charset="-52"/>
            </a:endParaRPr>
          </a:p>
          <a:p>
            <a:pPr>
              <a:lnSpc>
                <a:spcPct val="100000"/>
              </a:lnSpc>
              <a:tabLst>
                <a:tab pos="0" algn="l"/>
              </a:tabLst>
            </a:pPr>
            <a:r>
              <a:rPr lang="ru-RU" sz="1800" b="0" strike="noStrike" spc="-1">
                <a:solidFill>
                  <a:srgbClr val="001F66"/>
                </a:solidFill>
                <a:latin typeface="Gilroy" panose="00000500000000000000" pitchFamily="2" charset="-52"/>
                <a:ea typeface="Gilroy Semibold"/>
              </a:rPr>
              <a:t>марганцем</a:t>
            </a:r>
            <a:endParaRPr lang="ru-RU" sz="1800" b="0" strike="noStrike" spc="-1">
              <a:solidFill>
                <a:srgbClr val="000000"/>
              </a:solidFill>
              <a:latin typeface="Gilroy" panose="00000500000000000000" pitchFamily="2" charset="-52"/>
            </a:endParaRPr>
          </a:p>
        </p:txBody>
      </p:sp>
      <p:sp>
        <p:nvSpPr>
          <p:cNvPr id="298" name="Поступают в организм  в основном с пищей —…"/>
          <p:cNvSpPr/>
          <p:nvPr/>
        </p:nvSpPr>
        <p:spPr>
          <a:xfrm>
            <a:off x="392150" y="2133720"/>
            <a:ext cx="2368854" cy="738664"/>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необходим для правильного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формирования новой хрящевой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ткани и синтеза синовиальной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жидкости </a:t>
            </a:r>
            <a:endParaRPr lang="ru-RU" sz="1200" b="0" strike="noStrike" spc="-1" dirty="0">
              <a:solidFill>
                <a:srgbClr val="000000"/>
              </a:solidFill>
              <a:latin typeface="Gilroy" panose="00000500000000000000" pitchFamily="2" charset="-52"/>
            </a:endParaRPr>
          </a:p>
        </p:txBody>
      </p:sp>
      <p:sp>
        <p:nvSpPr>
          <p:cNvPr id="299" name="Line"/>
          <p:cNvSpPr/>
          <p:nvPr/>
        </p:nvSpPr>
        <p:spPr>
          <a:xfrm flipV="1">
            <a:off x="409320" y="974160"/>
            <a:ext cx="8267760" cy="5760"/>
          </a:xfrm>
          <a:prstGeom prst="line">
            <a:avLst/>
          </a:prstGeom>
          <a:ln w="12600">
            <a:solidFill>
              <a:srgbClr val="001F66"/>
            </a:solidFill>
            <a:round/>
          </a:ln>
        </p:spPr>
        <p:style>
          <a:lnRef idx="0">
            <a:scrgbClr r="0" g="0" b="0"/>
          </a:lnRef>
          <a:fillRef idx="0">
            <a:scrgbClr r="0" g="0" b="0"/>
          </a:fillRef>
          <a:effectRef idx="0">
            <a:scrgbClr r="0" g="0" b="0"/>
          </a:effectRef>
          <a:fontRef idx="minor"/>
        </p:style>
        <p:txBody>
          <a:bodyPr lIns="45720" tIns="2880" rIns="45720" bIns="2880" anchor="t">
            <a:noAutofit/>
          </a:bodyPr>
          <a:lstStyle/>
          <a:p>
            <a:endParaRPr lang="ru-RU" sz="1400" b="0" strike="noStrike" spc="-1">
              <a:solidFill>
                <a:srgbClr val="000000"/>
              </a:solidFill>
              <a:latin typeface="Arial"/>
              <a:ea typeface="Arial"/>
            </a:endParaRPr>
          </a:p>
        </p:txBody>
      </p:sp>
      <p:sp>
        <p:nvSpPr>
          <p:cNvPr id="300" name="Поступают в организм  в основном с пищей —…"/>
          <p:cNvSpPr/>
          <p:nvPr/>
        </p:nvSpPr>
        <p:spPr>
          <a:xfrm>
            <a:off x="3345840" y="1247040"/>
            <a:ext cx="1071720" cy="8229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3600" b="0" strike="noStrike" spc="-1">
                <a:solidFill>
                  <a:srgbClr val="001F66"/>
                </a:solidFill>
                <a:latin typeface="Gilroy" panose="00000500000000000000" pitchFamily="2" charset="-52"/>
                <a:ea typeface="Gilroy Semibold"/>
              </a:rPr>
              <a:t>[Si]</a:t>
            </a:r>
            <a:endParaRPr lang="ru-RU" sz="3600" b="0" strike="noStrike" spc="-1">
              <a:solidFill>
                <a:srgbClr val="000000"/>
              </a:solidFill>
              <a:latin typeface="Gilroy" panose="00000500000000000000" pitchFamily="2" charset="-52"/>
            </a:endParaRPr>
          </a:p>
          <a:p>
            <a:pPr>
              <a:lnSpc>
                <a:spcPct val="100000"/>
              </a:lnSpc>
              <a:tabLst>
                <a:tab pos="0" algn="l"/>
              </a:tabLst>
            </a:pPr>
            <a:r>
              <a:rPr lang="ru-RU" sz="1800" b="0" strike="noStrike" spc="-1">
                <a:solidFill>
                  <a:srgbClr val="001F66"/>
                </a:solidFill>
                <a:latin typeface="Gilroy" panose="00000500000000000000" pitchFamily="2" charset="-52"/>
                <a:ea typeface="Gilroy Semibold"/>
              </a:rPr>
              <a:t>кремнием</a:t>
            </a:r>
            <a:endParaRPr lang="ru-RU" sz="1800" b="0" strike="noStrike" spc="-1">
              <a:solidFill>
                <a:srgbClr val="000000"/>
              </a:solidFill>
              <a:latin typeface="Gilroy" panose="00000500000000000000" pitchFamily="2" charset="-52"/>
            </a:endParaRPr>
          </a:p>
        </p:txBody>
      </p:sp>
      <p:sp>
        <p:nvSpPr>
          <p:cNvPr id="301" name="Поступают в организм  в основном с пищей —…"/>
          <p:cNvSpPr/>
          <p:nvPr/>
        </p:nvSpPr>
        <p:spPr>
          <a:xfrm>
            <a:off x="3350760" y="2133720"/>
            <a:ext cx="1978234" cy="738664"/>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незаменимый структурный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компонент тканей сустава </a:t>
            </a:r>
            <a:endParaRPr lang="ru-RU" sz="1200" b="0" strike="noStrike" spc="-1" dirty="0">
              <a:solidFill>
                <a:srgbClr val="000000"/>
              </a:solidFill>
              <a:latin typeface="Gilroy" panose="00000500000000000000" pitchFamily="2" charset="-52"/>
            </a:endParaRPr>
          </a:p>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и костей (коллагена, </a:t>
            </a:r>
            <a:r>
              <a:rPr sz="1200" dirty="0">
                <a:latin typeface="Gilroy" panose="00000500000000000000" pitchFamily="2" charset="-52"/>
              </a:rPr>
              <a:t/>
            </a:r>
            <a:br>
              <a:rPr sz="1200" dirty="0">
                <a:latin typeface="Gilroy" panose="00000500000000000000" pitchFamily="2" charset="-52"/>
              </a:rPr>
            </a:br>
            <a:r>
              <a:rPr lang="ru-RU" sz="1200" b="0" strike="noStrike" spc="-1" dirty="0" err="1">
                <a:solidFill>
                  <a:srgbClr val="001F67"/>
                </a:solidFill>
                <a:latin typeface="Gilroy" panose="00000500000000000000" pitchFamily="2" charset="-52"/>
                <a:ea typeface="Gilroy Regular"/>
              </a:rPr>
              <a:t>гликозаминогликанов</a:t>
            </a:r>
            <a:r>
              <a:rPr lang="ru-RU" sz="1200" b="0" strike="noStrike" spc="-1" dirty="0">
                <a:solidFill>
                  <a:srgbClr val="001F67"/>
                </a:solidFill>
                <a:latin typeface="Gilroy" panose="00000500000000000000" pitchFamily="2" charset="-52"/>
                <a:ea typeface="Gilroy Regular"/>
              </a:rPr>
              <a:t>)</a:t>
            </a:r>
            <a:r>
              <a:rPr lang="ru-RU" sz="1200" b="0" strike="noStrike" spc="-1" baseline="31000" dirty="0">
                <a:solidFill>
                  <a:srgbClr val="001F67"/>
                </a:solidFill>
                <a:latin typeface="Gilroy" panose="00000500000000000000" pitchFamily="2" charset="-52"/>
                <a:ea typeface="Gilroy Regular"/>
              </a:rPr>
              <a:t>[24]</a:t>
            </a:r>
            <a:endParaRPr lang="ru-RU" sz="1200" b="0" strike="noStrike" spc="-1" dirty="0">
              <a:solidFill>
                <a:srgbClr val="000000"/>
              </a:solidFill>
              <a:latin typeface="Gilroy" panose="00000500000000000000" pitchFamily="2" charset="-52"/>
            </a:endParaRPr>
          </a:p>
        </p:txBody>
      </p:sp>
      <p:sp>
        <p:nvSpPr>
          <p:cNvPr id="302" name="Поступают в организм  в основном с пищей —…"/>
          <p:cNvSpPr/>
          <p:nvPr/>
        </p:nvSpPr>
        <p:spPr>
          <a:xfrm>
            <a:off x="5983920" y="1244520"/>
            <a:ext cx="794320" cy="8309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3600" b="0" strike="noStrike" spc="-1">
                <a:solidFill>
                  <a:srgbClr val="001F66"/>
                </a:solidFill>
                <a:latin typeface="Gilroy" panose="00000500000000000000" pitchFamily="2" charset="-52"/>
                <a:ea typeface="Gilroy Semibold"/>
              </a:rPr>
              <a:t>[Zn]</a:t>
            </a:r>
            <a:endParaRPr lang="ru-RU" sz="3600" b="0" strike="noStrike" spc="-1">
              <a:solidFill>
                <a:srgbClr val="000000"/>
              </a:solidFill>
              <a:latin typeface="Gilroy" panose="00000500000000000000" pitchFamily="2" charset="-52"/>
            </a:endParaRPr>
          </a:p>
          <a:p>
            <a:pPr>
              <a:lnSpc>
                <a:spcPct val="100000"/>
              </a:lnSpc>
              <a:tabLst>
                <a:tab pos="0" algn="l"/>
              </a:tabLst>
            </a:pPr>
            <a:r>
              <a:rPr lang="ru-RU" sz="1800" b="0" strike="noStrike" spc="-1">
                <a:solidFill>
                  <a:srgbClr val="001F66"/>
                </a:solidFill>
                <a:latin typeface="Gilroy" panose="00000500000000000000" pitchFamily="2" charset="-52"/>
                <a:ea typeface="Gilroy Semibold"/>
              </a:rPr>
              <a:t>цинком</a:t>
            </a:r>
            <a:endParaRPr lang="ru-RU" sz="1800" b="0" strike="noStrike" spc="-1">
              <a:solidFill>
                <a:srgbClr val="000000"/>
              </a:solidFill>
              <a:latin typeface="Gilroy" panose="00000500000000000000" pitchFamily="2" charset="-52"/>
            </a:endParaRPr>
          </a:p>
        </p:txBody>
      </p:sp>
      <p:sp>
        <p:nvSpPr>
          <p:cNvPr id="303" name="Поступают в организм  в основном с пищей —…"/>
          <p:cNvSpPr/>
          <p:nvPr/>
        </p:nvSpPr>
        <p:spPr>
          <a:xfrm>
            <a:off x="5965800" y="2133720"/>
            <a:ext cx="1899687"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7"/>
                </a:solidFill>
                <a:latin typeface="Gilroy" panose="00000500000000000000" pitchFamily="2" charset="-52"/>
                <a:ea typeface="Gilroy Regular"/>
              </a:rPr>
              <a:t>участвует в минеральном </a:t>
            </a:r>
            <a:r>
              <a:rPr sz="1200">
                <a:latin typeface="Gilroy" panose="00000500000000000000" pitchFamily="2" charset="-52"/>
              </a:rPr>
              <a:t/>
            </a:r>
            <a:br>
              <a:rPr sz="1200">
                <a:latin typeface="Gilroy" panose="00000500000000000000" pitchFamily="2" charset="-52"/>
              </a:rPr>
            </a:br>
            <a:r>
              <a:rPr lang="ru-RU" sz="1200" b="0" strike="noStrike" spc="-1">
                <a:solidFill>
                  <a:srgbClr val="001F67"/>
                </a:solidFill>
                <a:latin typeface="Gilroy" panose="00000500000000000000" pitchFamily="2" charset="-52"/>
                <a:ea typeface="Gilroy Regular"/>
              </a:rPr>
              <a:t>обмене и способствует </a:t>
            </a:r>
            <a:r>
              <a:rPr sz="1200">
                <a:latin typeface="Gilroy" panose="00000500000000000000" pitchFamily="2" charset="-52"/>
              </a:rPr>
              <a:t/>
            </a:r>
            <a:br>
              <a:rPr sz="1200">
                <a:latin typeface="Gilroy" panose="00000500000000000000" pitchFamily="2" charset="-52"/>
              </a:rPr>
            </a:br>
            <a:r>
              <a:rPr lang="ru-RU" sz="1200" b="0" strike="noStrike" spc="-1">
                <a:solidFill>
                  <a:srgbClr val="001F67"/>
                </a:solidFill>
                <a:latin typeface="Gilroy" panose="00000500000000000000" pitchFamily="2" charset="-52"/>
                <a:ea typeface="Gilroy Regular"/>
              </a:rPr>
              <a:t>синтезу коллагена</a:t>
            </a:r>
            <a:endParaRPr lang="ru-RU" sz="1200" b="0" strike="noStrike" spc="-1">
              <a:solidFill>
                <a:srgbClr val="000000"/>
              </a:solidFill>
              <a:latin typeface="Gilroy" panose="00000500000000000000" pitchFamily="2" charset="-52"/>
            </a:endParaRPr>
          </a:p>
        </p:txBody>
      </p:sp>
      <p:sp>
        <p:nvSpPr>
          <p:cNvPr id="304" name="Rounded Rectangle"/>
          <p:cNvSpPr/>
          <p:nvPr/>
        </p:nvSpPr>
        <p:spPr>
          <a:xfrm>
            <a:off x="406440" y="2984400"/>
            <a:ext cx="7315160" cy="405360"/>
          </a:xfrm>
          <a:prstGeom prst="roundRect">
            <a:avLst>
              <a:gd name="adj" fmla="val 43750"/>
            </a:avLst>
          </a:prstGeom>
          <a:solidFill>
            <a:srgbClr val="FFFFFF"/>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305" name="Поступают в организм  в основном с пищей —…"/>
          <p:cNvSpPr/>
          <p:nvPr/>
        </p:nvSpPr>
        <p:spPr>
          <a:xfrm>
            <a:off x="533520" y="3098880"/>
            <a:ext cx="6972180" cy="184666"/>
          </a:xfrm>
          <a:prstGeom prst="rect">
            <a:avLst/>
          </a:prstGeom>
          <a:noFill/>
          <a:ln w="1260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ct val="100000"/>
              </a:lnSpc>
              <a:tabLst>
                <a:tab pos="0" algn="l"/>
              </a:tabLst>
            </a:pPr>
            <a:r>
              <a:rPr lang="ru-RU" sz="1200" b="1" strike="noStrike" spc="-1" dirty="0">
                <a:solidFill>
                  <a:srgbClr val="001F66"/>
                </a:solidFill>
                <a:latin typeface="Gilroy" panose="00000500000000000000" pitchFamily="2" charset="-52"/>
                <a:ea typeface="Gilroy Semibold"/>
              </a:rPr>
              <a:t>Минералы поддерживают здоровье костей и суставов, влияя на упругость костной ткани  </a:t>
            </a:r>
            <a:endParaRPr lang="ru-RU" sz="1200" b="0" strike="noStrike" spc="-1" dirty="0">
              <a:solidFill>
                <a:srgbClr val="000000"/>
              </a:solidFill>
              <a:latin typeface="Gilroy" panose="00000500000000000000" pitchFamily="2" charset="-52"/>
            </a:endParaRPr>
          </a:p>
        </p:txBody>
      </p:sp>
      <p:pic>
        <p:nvPicPr>
          <p:cNvPr id="306" name="Calci-Prime преза-35.png" descr="Calci-Prime преза-35.png"/>
          <p:cNvPicPr/>
          <p:nvPr/>
        </p:nvPicPr>
        <p:blipFill>
          <a:blip r:embed="rId3"/>
          <a:srcRect b="169"/>
          <a:stretch/>
        </p:blipFill>
        <p:spPr>
          <a:xfrm>
            <a:off x="7950240" y="4815360"/>
            <a:ext cx="786240" cy="137160"/>
          </a:xfrm>
          <a:prstGeom prst="rect">
            <a:avLst/>
          </a:prstGeom>
          <a:ln w="12600">
            <a:noFill/>
          </a:ln>
        </p:spPr>
      </p:pic>
      <p:sp>
        <p:nvSpPr>
          <p:cNvPr id="308" name="Омега-3 — собирательное название полиненасыщенных жирных кислот (ПНЖК) 2"/>
          <p:cNvSpPr/>
          <p:nvPr/>
        </p:nvSpPr>
        <p:spPr>
          <a:xfrm>
            <a:off x="392150" y="406440"/>
            <a:ext cx="5170646"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Формула </a:t>
            </a:r>
            <a:r>
              <a:rPr lang="ru-RU" sz="2700" b="1" strike="noStrike" spc="-1" dirty="0" err="1">
                <a:solidFill>
                  <a:srgbClr val="001F66"/>
                </a:solidFill>
                <a:latin typeface="Gilroy" panose="00000500000000000000" pitchFamily="2" charset="-52"/>
                <a:ea typeface="Gilroy Bold"/>
              </a:rPr>
              <a:t>Calci-Prime</a:t>
            </a:r>
            <a:r>
              <a:rPr lang="ru-RU" sz="2700" b="1" strike="noStrike" spc="-1" dirty="0">
                <a:solidFill>
                  <a:srgbClr val="001F66"/>
                </a:solidFill>
                <a:latin typeface="Gilroy" panose="00000500000000000000" pitchFamily="2" charset="-52"/>
                <a:ea typeface="Gilroy Bold"/>
              </a:rPr>
              <a:t> усилена:  </a:t>
            </a:r>
            <a:endParaRPr lang="ru-RU" sz="2700" b="1" strike="noStrike" spc="-1" dirty="0">
              <a:solidFill>
                <a:srgbClr val="000000"/>
              </a:solidFill>
              <a:latin typeface="Gilroy" panose="00000500000000000000" pitchFamily="2" charset="-5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sp>
        <p:nvSpPr>
          <p:cNvPr id="50" name="Омега-3 — собирательное название полиненасыщенных жирных кислот (ПНЖК)"/>
          <p:cNvSpPr/>
          <p:nvPr/>
        </p:nvSpPr>
        <p:spPr>
          <a:xfrm>
            <a:off x="392430" y="406440"/>
            <a:ext cx="6223050" cy="112184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У каждого из нас свой образ жизни — </a:t>
            </a:r>
            <a:r>
              <a:rPr sz="2700" b="1" dirty="0">
                <a:latin typeface="Gilroy" panose="00000500000000000000" pitchFamily="2" charset="-52"/>
              </a:rPr>
              <a:t/>
            </a:r>
            <a:br>
              <a:rPr sz="2700" b="1" dirty="0">
                <a:latin typeface="Gilroy" panose="00000500000000000000" pitchFamily="2" charset="-52"/>
              </a:rPr>
            </a:br>
            <a:r>
              <a:rPr lang="ru-RU" sz="2700" b="1" strike="noStrike" spc="-1" dirty="0">
                <a:solidFill>
                  <a:srgbClr val="001F66"/>
                </a:solidFill>
                <a:latin typeface="Gilroy" panose="00000500000000000000" pitchFamily="2" charset="-52"/>
                <a:ea typeface="Gilroy Bold"/>
              </a:rPr>
              <a:t>особенные интересы, потребности </a:t>
            </a:r>
            <a:r>
              <a:rPr sz="2700" b="1" dirty="0">
                <a:latin typeface="Gilroy" panose="00000500000000000000" pitchFamily="2" charset="-52"/>
              </a:rPr>
              <a:t/>
            </a:r>
            <a:br>
              <a:rPr sz="2700" b="1" dirty="0">
                <a:latin typeface="Gilroy" panose="00000500000000000000" pitchFamily="2" charset="-52"/>
              </a:rPr>
            </a:br>
            <a:r>
              <a:rPr lang="ru-RU" sz="2700" b="1" strike="noStrike" spc="-1" dirty="0">
                <a:solidFill>
                  <a:srgbClr val="001F66"/>
                </a:solidFill>
                <a:latin typeface="Gilroy" panose="00000500000000000000" pitchFamily="2" charset="-52"/>
                <a:ea typeface="Gilroy Bold"/>
              </a:rPr>
              <a:t>и привычки… </a:t>
            </a:r>
            <a:endParaRPr lang="ru-RU" sz="2700" b="1" strike="noStrike" spc="-1" dirty="0">
              <a:solidFill>
                <a:srgbClr val="000000"/>
              </a:solidFill>
              <a:latin typeface="Gilroy" panose="00000500000000000000" pitchFamily="2" charset="-52"/>
            </a:endParaRPr>
          </a:p>
        </p:txBody>
      </p:sp>
      <p:sp>
        <p:nvSpPr>
          <p:cNvPr id="51"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52" name="Поступают в организм  в основном с пищей —…"/>
          <p:cNvSpPr/>
          <p:nvPr/>
        </p:nvSpPr>
        <p:spPr>
          <a:xfrm>
            <a:off x="1069420" y="1905120"/>
            <a:ext cx="3002232"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кто-то проводит рабочий день на ногах,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не может представить жизнь без кофе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и регулярных тренировок  </a:t>
            </a:r>
            <a:endParaRPr lang="ru-RU" sz="1200" b="0" strike="noStrike" spc="-1" dirty="0">
              <a:solidFill>
                <a:srgbClr val="000000"/>
              </a:solidFill>
              <a:latin typeface="Gilroy" panose="00000500000000000000" pitchFamily="2" charset="-52"/>
            </a:endParaRPr>
          </a:p>
        </p:txBody>
      </p:sp>
      <p:grpSp>
        <p:nvGrpSpPr>
          <p:cNvPr id="53" name="Group"/>
          <p:cNvGrpSpPr/>
          <p:nvPr/>
        </p:nvGrpSpPr>
        <p:grpSpPr>
          <a:xfrm>
            <a:off x="406440" y="1911240"/>
            <a:ext cx="519480" cy="519480"/>
            <a:chOff x="406440" y="1911240"/>
            <a:chExt cx="519480" cy="519480"/>
          </a:xfrm>
        </p:grpSpPr>
        <p:sp>
          <p:nvSpPr>
            <p:cNvPr id="54" name="Circle"/>
            <p:cNvSpPr/>
            <p:nvPr/>
          </p:nvSpPr>
          <p:spPr>
            <a:xfrm>
              <a:off x="406440" y="191124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55" name="👩🏻.png" descr="👩🏻.png"/>
            <p:cNvPicPr/>
            <p:nvPr/>
          </p:nvPicPr>
          <p:blipFill>
            <a:blip r:embed="rId3"/>
            <a:stretch/>
          </p:blipFill>
          <p:spPr>
            <a:xfrm>
              <a:off x="509760" y="2025000"/>
              <a:ext cx="291240" cy="292680"/>
            </a:xfrm>
            <a:prstGeom prst="rect">
              <a:avLst/>
            </a:prstGeom>
            <a:ln w="12600">
              <a:noFill/>
            </a:ln>
          </p:spPr>
        </p:pic>
      </p:grpSp>
      <p:sp>
        <p:nvSpPr>
          <p:cNvPr id="56" name="Поступают в организм  в основном с пищей —…"/>
          <p:cNvSpPr/>
          <p:nvPr/>
        </p:nvSpPr>
        <p:spPr>
          <a:xfrm>
            <a:off x="1069420" y="2946240"/>
            <a:ext cx="2990883"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кто-то еще подросток, который готов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каждый день гулять с друзьями, питаться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солёной картошкой фри и газировкой</a:t>
            </a:r>
            <a:endParaRPr lang="ru-RU" sz="1200" b="0" strike="noStrike" spc="-1" dirty="0">
              <a:solidFill>
                <a:srgbClr val="000000"/>
              </a:solidFill>
              <a:latin typeface="Gilroy" panose="00000500000000000000" pitchFamily="2" charset="-52"/>
            </a:endParaRPr>
          </a:p>
        </p:txBody>
      </p:sp>
      <p:grpSp>
        <p:nvGrpSpPr>
          <p:cNvPr id="57" name="Group"/>
          <p:cNvGrpSpPr/>
          <p:nvPr/>
        </p:nvGrpSpPr>
        <p:grpSpPr>
          <a:xfrm>
            <a:off x="406440" y="2946240"/>
            <a:ext cx="519480" cy="519480"/>
            <a:chOff x="406440" y="2946240"/>
            <a:chExt cx="519480" cy="519480"/>
          </a:xfrm>
        </p:grpSpPr>
        <p:sp>
          <p:nvSpPr>
            <p:cNvPr id="58" name="Circle"/>
            <p:cNvSpPr/>
            <p:nvPr/>
          </p:nvSpPr>
          <p:spPr>
            <a:xfrm>
              <a:off x="406440" y="294624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59" name="👧🏼.png" descr="👧🏼.png"/>
            <p:cNvPicPr/>
            <p:nvPr/>
          </p:nvPicPr>
          <p:blipFill>
            <a:blip r:embed="rId4"/>
            <a:stretch/>
          </p:blipFill>
          <p:spPr>
            <a:xfrm>
              <a:off x="503280" y="3040920"/>
              <a:ext cx="329400" cy="330840"/>
            </a:xfrm>
            <a:prstGeom prst="rect">
              <a:avLst/>
            </a:prstGeom>
            <a:ln w="12600">
              <a:noFill/>
            </a:ln>
          </p:spPr>
        </p:pic>
      </p:grpSp>
      <p:sp>
        <p:nvSpPr>
          <p:cNvPr id="60" name="Поступают в организм  в основном с пищей —…"/>
          <p:cNvSpPr/>
          <p:nvPr/>
        </p:nvSpPr>
        <p:spPr>
          <a:xfrm>
            <a:off x="5304500" y="1905120"/>
            <a:ext cx="3290516"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кто-то осознанно выбирает вегетарианство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и отказывается от молочных продуктов </a:t>
            </a:r>
            <a:endParaRPr lang="ru-RU" sz="1200" b="0" strike="noStrike" spc="-1" dirty="0">
              <a:solidFill>
                <a:srgbClr val="000000"/>
              </a:solidFill>
              <a:latin typeface="Gilroy" panose="00000500000000000000" pitchFamily="2" charset="-52"/>
            </a:endParaRPr>
          </a:p>
        </p:txBody>
      </p:sp>
      <p:grpSp>
        <p:nvGrpSpPr>
          <p:cNvPr id="61" name="Group"/>
          <p:cNvGrpSpPr/>
          <p:nvPr/>
        </p:nvGrpSpPr>
        <p:grpSpPr>
          <a:xfrm>
            <a:off x="4622760" y="1905120"/>
            <a:ext cx="519480" cy="519480"/>
            <a:chOff x="4622760" y="1905120"/>
            <a:chExt cx="519480" cy="519480"/>
          </a:xfrm>
        </p:grpSpPr>
        <p:sp>
          <p:nvSpPr>
            <p:cNvPr id="62" name="Circle"/>
            <p:cNvSpPr/>
            <p:nvPr/>
          </p:nvSpPr>
          <p:spPr>
            <a:xfrm>
              <a:off x="4622760" y="190512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63" name="👨🏽.png" descr="👨🏽.png"/>
            <p:cNvPicPr/>
            <p:nvPr/>
          </p:nvPicPr>
          <p:blipFill>
            <a:blip r:embed="rId5"/>
            <a:stretch/>
          </p:blipFill>
          <p:spPr>
            <a:xfrm>
              <a:off x="4726800" y="2018520"/>
              <a:ext cx="302400" cy="303840"/>
            </a:xfrm>
            <a:prstGeom prst="rect">
              <a:avLst/>
            </a:prstGeom>
            <a:ln w="12600">
              <a:noFill/>
            </a:ln>
          </p:spPr>
        </p:pic>
      </p:grpSp>
      <p:sp>
        <p:nvSpPr>
          <p:cNvPr id="64" name="Поступают в организм  в основном с пищей —…"/>
          <p:cNvSpPr/>
          <p:nvPr/>
        </p:nvSpPr>
        <p:spPr>
          <a:xfrm>
            <a:off x="5304500" y="2946240"/>
            <a:ext cx="3464731"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7"/>
                </a:solidFill>
                <a:latin typeface="Gilroy" panose="00000500000000000000" pitchFamily="2" charset="-52"/>
                <a:ea typeface="Gilroy Regular"/>
              </a:rPr>
              <a:t>кто-то уже накопил жизненный опыт, чувствует </a:t>
            </a:r>
            <a:r>
              <a:rPr sz="1200">
                <a:latin typeface="Gilroy" panose="00000500000000000000" pitchFamily="2" charset="-52"/>
              </a:rPr>
              <a:t/>
            </a:r>
            <a:br>
              <a:rPr sz="1200">
                <a:latin typeface="Gilroy" panose="00000500000000000000" pitchFamily="2" charset="-52"/>
              </a:rPr>
            </a:br>
            <a:r>
              <a:rPr lang="ru-RU" sz="1200" b="0" strike="noStrike" spc="-1">
                <a:solidFill>
                  <a:srgbClr val="001F67"/>
                </a:solidFill>
                <a:latin typeface="Gilroy" panose="00000500000000000000" pitchFamily="2" charset="-52"/>
                <a:ea typeface="Gilroy Regular"/>
              </a:rPr>
              <a:t>изменения в организме, но хочет оставаться </a:t>
            </a:r>
            <a:r>
              <a:rPr sz="1200">
                <a:latin typeface="Gilroy" panose="00000500000000000000" pitchFamily="2" charset="-52"/>
              </a:rPr>
              <a:t/>
            </a:r>
            <a:br>
              <a:rPr sz="1200">
                <a:latin typeface="Gilroy" panose="00000500000000000000" pitchFamily="2" charset="-52"/>
              </a:rPr>
            </a:br>
            <a:r>
              <a:rPr lang="ru-RU" sz="1200" b="0" strike="noStrike" spc="-1">
                <a:solidFill>
                  <a:srgbClr val="001F67"/>
                </a:solidFill>
                <a:latin typeface="Gilroy" panose="00000500000000000000" pitchFamily="2" charset="-52"/>
                <a:ea typeface="Gilroy Regular"/>
              </a:rPr>
              <a:t>активным и энергичным</a:t>
            </a:r>
            <a:endParaRPr lang="ru-RU" sz="1200" b="0" strike="noStrike" spc="-1">
              <a:solidFill>
                <a:srgbClr val="000000"/>
              </a:solidFill>
              <a:latin typeface="Gilroy" panose="00000500000000000000" pitchFamily="2" charset="-52"/>
            </a:endParaRPr>
          </a:p>
        </p:txBody>
      </p:sp>
      <p:grpSp>
        <p:nvGrpSpPr>
          <p:cNvPr id="65" name="Group"/>
          <p:cNvGrpSpPr/>
          <p:nvPr/>
        </p:nvGrpSpPr>
        <p:grpSpPr>
          <a:xfrm>
            <a:off x="4622760" y="2933640"/>
            <a:ext cx="519480" cy="519480"/>
            <a:chOff x="4622760" y="2933640"/>
            <a:chExt cx="519480" cy="519480"/>
          </a:xfrm>
        </p:grpSpPr>
        <p:sp>
          <p:nvSpPr>
            <p:cNvPr id="66" name="Circle"/>
            <p:cNvSpPr/>
            <p:nvPr/>
          </p:nvSpPr>
          <p:spPr>
            <a:xfrm>
              <a:off x="4622760" y="293364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67" name="🧓🏼.png" descr="🧓🏼.png"/>
            <p:cNvPicPr/>
            <p:nvPr/>
          </p:nvPicPr>
          <p:blipFill>
            <a:blip r:embed="rId6"/>
            <a:stretch/>
          </p:blipFill>
          <p:spPr>
            <a:xfrm>
              <a:off x="4744800" y="3053880"/>
              <a:ext cx="278280" cy="279360"/>
            </a:xfrm>
            <a:prstGeom prst="rect">
              <a:avLst/>
            </a:prstGeom>
            <a:ln w="12600">
              <a:noFill/>
            </a:ln>
          </p:spPr>
        </p:pic>
      </p:grpSp>
      <p:pic>
        <p:nvPicPr>
          <p:cNvPr id="68" name="Calci-Prime преза-35.png" descr="Calci-Prime преза-35.png"/>
          <p:cNvPicPr/>
          <p:nvPr/>
        </p:nvPicPr>
        <p:blipFill>
          <a:blip r:embed="rId7"/>
          <a:srcRect b="169"/>
          <a:stretch/>
        </p:blipFill>
        <p:spPr>
          <a:xfrm>
            <a:off x="7950240" y="4815360"/>
            <a:ext cx="786240" cy="137160"/>
          </a:xfrm>
          <a:prstGeom prst="rect">
            <a:avLst/>
          </a:prstGeom>
          <a:ln w="12600">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 name="shutterstock_188644466.jpg" descr="shutterstock_188644466.jpg"/>
          <p:cNvPicPr/>
          <p:nvPr/>
        </p:nvPicPr>
        <p:blipFill>
          <a:blip r:embed="rId2"/>
          <a:srcRect l="848" t="1697" r="848"/>
          <a:stretch/>
        </p:blipFill>
        <p:spPr>
          <a:xfrm>
            <a:off x="-4320" y="2520"/>
            <a:ext cx="9155520" cy="5149440"/>
          </a:xfrm>
          <a:prstGeom prst="rect">
            <a:avLst/>
          </a:prstGeom>
          <a:ln w="12600">
            <a:noFill/>
          </a:ln>
        </p:spPr>
      </p:pic>
      <p:pic>
        <p:nvPicPr>
          <p:cNvPr id="310" name="Calci-Prime преза_Монтажная область 1.png" descr="Calci-Prime преза_Монтажная область 1.png"/>
          <p:cNvPicPr/>
          <p:nvPr/>
        </p:nvPicPr>
        <p:blipFill>
          <a:blip r:embed="rId3">
            <a:alphaModFix amt="18000"/>
          </a:blip>
          <a:stretch/>
        </p:blipFill>
        <p:spPr>
          <a:xfrm>
            <a:off x="0" y="0"/>
            <a:ext cx="9142920" cy="5142600"/>
          </a:xfrm>
          <a:prstGeom prst="rect">
            <a:avLst/>
          </a:prstGeom>
          <a:ln w="12600">
            <a:noFill/>
          </a:ln>
        </p:spPr>
      </p:pic>
      <p:sp>
        <p:nvSpPr>
          <p:cNvPr id="311" name="Омега-3 — собирательное название полиненасыщенных жирных кислот (ПНЖК)"/>
          <p:cNvSpPr/>
          <p:nvPr/>
        </p:nvSpPr>
        <p:spPr>
          <a:xfrm>
            <a:off x="393740" y="1676520"/>
            <a:ext cx="4710600" cy="1495794"/>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2 капсулы </a:t>
            </a:r>
            <a:r>
              <a:rPr lang="ru-RU" sz="2700" b="1" strike="noStrike" spc="-1" dirty="0" err="1">
                <a:solidFill>
                  <a:srgbClr val="001F66"/>
                </a:solidFill>
                <a:latin typeface="Gilroy" panose="00000500000000000000" pitchFamily="2" charset="-52"/>
                <a:ea typeface="Gilroy Bold"/>
              </a:rPr>
              <a:t>Calci-Prime</a:t>
            </a:r>
            <a:r>
              <a:rPr lang="ru-RU" sz="2700" b="1" strike="noStrike" spc="-1" dirty="0">
                <a:solidFill>
                  <a:srgbClr val="001F66"/>
                </a:solidFill>
                <a:latin typeface="Gilroy" panose="00000500000000000000" pitchFamily="2" charset="-52"/>
                <a:ea typeface="Gilroy Bold"/>
              </a:rPr>
              <a:t> </a:t>
            </a:r>
            <a:endParaRPr lang="ru-RU" sz="2700" b="0" strike="noStrike" spc="-1" dirty="0">
              <a:solidFill>
                <a:srgbClr val="000000"/>
              </a:solidFill>
              <a:latin typeface="Gilroy" panose="00000500000000000000" pitchFamily="2" charset="-52"/>
            </a:endParaRPr>
          </a:p>
          <a:p>
            <a:pPr>
              <a:lnSpc>
                <a:spcPct val="90000"/>
              </a:lnSpc>
              <a:tabLst>
                <a:tab pos="0" algn="l"/>
              </a:tabLst>
            </a:pPr>
            <a:r>
              <a:rPr lang="ru-RU" sz="2700" b="1" strike="noStrike" spc="-1" dirty="0">
                <a:solidFill>
                  <a:srgbClr val="001F66"/>
                </a:solidFill>
                <a:latin typeface="Gilroy" panose="00000500000000000000" pitchFamily="2" charset="-52"/>
                <a:ea typeface="Gilroy Bold"/>
              </a:rPr>
              <a:t>2 раза в день во время </a:t>
            </a:r>
            <a:r>
              <a:rPr sz="2700" dirty="0">
                <a:latin typeface="Gilroy" panose="00000500000000000000" pitchFamily="2" charset="-52"/>
              </a:rPr>
              <a:t/>
            </a:r>
            <a:br>
              <a:rPr sz="2700" dirty="0">
                <a:latin typeface="Gilroy" panose="00000500000000000000" pitchFamily="2" charset="-52"/>
              </a:rPr>
            </a:br>
            <a:r>
              <a:rPr lang="ru-RU" sz="2700" b="1" strike="noStrike" spc="-1" dirty="0">
                <a:solidFill>
                  <a:srgbClr val="001F66"/>
                </a:solidFill>
                <a:latin typeface="Gilroy" panose="00000500000000000000" pitchFamily="2" charset="-52"/>
                <a:ea typeface="Gilroy Bold"/>
              </a:rPr>
              <a:t>еды — и вы чувствуете движение жизни  </a:t>
            </a:r>
            <a:endParaRPr lang="ru-RU" sz="2700" b="0" strike="noStrike" spc="-1" dirty="0">
              <a:solidFill>
                <a:srgbClr val="000000"/>
              </a:solidFill>
              <a:latin typeface="Gilroy" panose="00000500000000000000" pitchFamily="2" charset="-52"/>
            </a:endParaRPr>
          </a:p>
        </p:txBody>
      </p:sp>
      <p:sp>
        <p:nvSpPr>
          <p:cNvPr id="312"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pic>
        <p:nvPicPr>
          <p:cNvPr id="314" name="Calci-Prime преза-35.png" descr="Calci-Prime преза-35.png"/>
          <p:cNvPicPr/>
          <p:nvPr/>
        </p:nvPicPr>
        <p:blipFill>
          <a:blip r:embed="rId4"/>
          <a:srcRect b="169"/>
          <a:stretch/>
        </p:blipFill>
        <p:spPr>
          <a:xfrm>
            <a:off x="7950240" y="4815360"/>
            <a:ext cx="786240" cy="137160"/>
          </a:xfrm>
          <a:prstGeom prst="rect">
            <a:avLst/>
          </a:prstGeom>
          <a:ln w="12600">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5"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pic>
        <p:nvPicPr>
          <p:cNvPr id="316" name="52_msm копия.png" descr="52_msm копия.png"/>
          <p:cNvPicPr/>
          <p:nvPr/>
        </p:nvPicPr>
        <p:blipFill>
          <a:blip r:embed="rId3"/>
          <a:stretch/>
        </p:blipFill>
        <p:spPr>
          <a:xfrm>
            <a:off x="3505320" y="-571680"/>
            <a:ext cx="5713920" cy="5713920"/>
          </a:xfrm>
          <a:prstGeom prst="rect">
            <a:avLst/>
          </a:prstGeom>
          <a:ln w="12600">
            <a:noFill/>
          </a:ln>
        </p:spPr>
      </p:pic>
      <p:sp>
        <p:nvSpPr>
          <p:cNvPr id="317" name="Омега-3 — собирательное название полиненасыщенных жирных кислот (ПНЖК)"/>
          <p:cNvSpPr/>
          <p:nvPr/>
        </p:nvSpPr>
        <p:spPr>
          <a:xfrm>
            <a:off x="401520" y="406440"/>
            <a:ext cx="3381503"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err="1">
                <a:solidFill>
                  <a:srgbClr val="001F66"/>
                </a:solidFill>
                <a:latin typeface="Gilroy" panose="00000500000000000000" pitchFamily="2" charset="-52"/>
                <a:ea typeface="Gilroy Bold"/>
              </a:rPr>
              <a:t>Calci-Prime</a:t>
            </a:r>
            <a:r>
              <a:rPr lang="ru-RU" sz="2700" b="1" strike="noStrike" spc="-1" dirty="0">
                <a:solidFill>
                  <a:srgbClr val="001F66"/>
                </a:solidFill>
                <a:latin typeface="Gilroy" panose="00000500000000000000" pitchFamily="2" charset="-52"/>
                <a:ea typeface="Gilroy Bold"/>
              </a:rPr>
              <a:t> поможет</a:t>
            </a:r>
            <a:endParaRPr lang="ru-RU" sz="2700" b="0" strike="noStrike" spc="-1" dirty="0">
              <a:solidFill>
                <a:srgbClr val="000000"/>
              </a:solidFill>
              <a:latin typeface="Gilroy" panose="00000500000000000000" pitchFamily="2" charset="-52"/>
            </a:endParaRPr>
          </a:p>
        </p:txBody>
      </p:sp>
      <p:sp>
        <p:nvSpPr>
          <p:cNvPr id="318"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320" name="Поступают в организм  в основном с пищей —…"/>
          <p:cNvSpPr/>
          <p:nvPr/>
        </p:nvSpPr>
        <p:spPr>
          <a:xfrm>
            <a:off x="899680" y="1196280"/>
            <a:ext cx="1944571"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6"/>
                </a:solidFill>
                <a:latin typeface="Gilroy" panose="00000500000000000000" pitchFamily="2" charset="-52"/>
                <a:ea typeface="Gilroy Regular"/>
              </a:rPr>
              <a:t>укрепить кости и зубы, </a:t>
            </a:r>
            <a:r>
              <a:rPr sz="1200">
                <a:latin typeface="Gilroy" panose="00000500000000000000" pitchFamily="2" charset="-52"/>
              </a:rPr>
              <a:t/>
            </a:r>
            <a:br>
              <a:rPr sz="1200">
                <a:latin typeface="Gilroy" panose="00000500000000000000" pitchFamily="2" charset="-52"/>
              </a:rPr>
            </a:br>
            <a:r>
              <a:rPr lang="ru-RU" sz="1200" b="0" strike="noStrike" spc="-1">
                <a:solidFill>
                  <a:srgbClr val="001F66"/>
                </a:solidFill>
                <a:latin typeface="Gilroy" panose="00000500000000000000" pitchFamily="2" charset="-52"/>
                <a:ea typeface="Gilroy Regular"/>
              </a:rPr>
              <a:t>повысить их минеральную </a:t>
            </a:r>
            <a:r>
              <a:rPr sz="1200">
                <a:latin typeface="Gilroy" panose="00000500000000000000" pitchFamily="2" charset="-52"/>
              </a:rPr>
              <a:t/>
            </a:r>
            <a:br>
              <a:rPr sz="1200">
                <a:latin typeface="Gilroy" panose="00000500000000000000" pitchFamily="2" charset="-52"/>
              </a:rPr>
            </a:br>
            <a:r>
              <a:rPr lang="ru-RU" sz="1200" b="0" strike="noStrike" spc="-1">
                <a:solidFill>
                  <a:srgbClr val="001F66"/>
                </a:solidFill>
                <a:latin typeface="Gilroy" panose="00000500000000000000" pitchFamily="2" charset="-52"/>
                <a:ea typeface="Gilroy Regular"/>
              </a:rPr>
              <a:t>плотность</a:t>
            </a:r>
            <a:endParaRPr lang="ru-RU" sz="1200" b="0" strike="noStrike" spc="-1">
              <a:solidFill>
                <a:srgbClr val="000000"/>
              </a:solidFill>
              <a:latin typeface="Gilroy" panose="00000500000000000000" pitchFamily="2" charset="-52"/>
            </a:endParaRPr>
          </a:p>
        </p:txBody>
      </p:sp>
      <p:pic>
        <p:nvPicPr>
          <p:cNvPr id="321" name="Безымянный-1-42.png" descr="Безымянный-1-42.png"/>
          <p:cNvPicPr/>
          <p:nvPr/>
        </p:nvPicPr>
        <p:blipFill>
          <a:blip r:embed="rId4"/>
          <a:stretch/>
        </p:blipFill>
        <p:spPr>
          <a:xfrm>
            <a:off x="406440" y="1231920"/>
            <a:ext cx="430560" cy="430560"/>
          </a:xfrm>
          <a:prstGeom prst="rect">
            <a:avLst/>
          </a:prstGeom>
          <a:ln w="12600">
            <a:noFill/>
          </a:ln>
        </p:spPr>
      </p:pic>
      <p:pic>
        <p:nvPicPr>
          <p:cNvPr id="322" name="Безымянный-1-33.png" descr="Безымянный-1-33.png"/>
          <p:cNvPicPr/>
          <p:nvPr/>
        </p:nvPicPr>
        <p:blipFill>
          <a:blip r:embed="rId5"/>
          <a:stretch/>
        </p:blipFill>
        <p:spPr>
          <a:xfrm>
            <a:off x="406440" y="1892160"/>
            <a:ext cx="430560" cy="430560"/>
          </a:xfrm>
          <a:prstGeom prst="rect">
            <a:avLst/>
          </a:prstGeom>
          <a:ln w="12600">
            <a:noFill/>
          </a:ln>
        </p:spPr>
      </p:pic>
      <p:sp>
        <p:nvSpPr>
          <p:cNvPr id="323" name="поддержать здоровье суставов  и работу мышц"/>
          <p:cNvSpPr/>
          <p:nvPr/>
        </p:nvSpPr>
        <p:spPr>
          <a:xfrm>
            <a:off x="899680" y="1926650"/>
            <a:ext cx="2346283"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6"/>
                </a:solidFill>
                <a:latin typeface="Gilroy" panose="00000500000000000000" pitchFamily="2" charset="-52"/>
                <a:ea typeface="Gilroy Regular"/>
              </a:rPr>
              <a:t>поддержать здоровье суставов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6"/>
                </a:solidFill>
                <a:latin typeface="Gilroy" panose="00000500000000000000" pitchFamily="2" charset="-52"/>
                <a:ea typeface="Gilroy Regular"/>
              </a:rPr>
              <a:t>и работу мышц</a:t>
            </a:r>
            <a:endParaRPr lang="ru-RU" sz="1200" b="0" strike="noStrike" spc="-1" dirty="0">
              <a:solidFill>
                <a:srgbClr val="000000"/>
              </a:solidFill>
              <a:latin typeface="Gilroy" panose="00000500000000000000" pitchFamily="2" charset="-52"/>
            </a:endParaRPr>
          </a:p>
        </p:txBody>
      </p:sp>
      <p:pic>
        <p:nvPicPr>
          <p:cNvPr id="324" name="Безымянный-1-37.png" descr="Безымянный-1-37.png"/>
          <p:cNvPicPr/>
          <p:nvPr/>
        </p:nvPicPr>
        <p:blipFill>
          <a:blip r:embed="rId6"/>
          <a:stretch/>
        </p:blipFill>
        <p:spPr>
          <a:xfrm>
            <a:off x="406440" y="2552760"/>
            <a:ext cx="430560" cy="430560"/>
          </a:xfrm>
          <a:prstGeom prst="rect">
            <a:avLst/>
          </a:prstGeom>
          <a:ln w="12600">
            <a:noFill/>
          </a:ln>
        </p:spPr>
      </p:pic>
      <p:sp>
        <p:nvSpPr>
          <p:cNvPr id="325" name="сохранить упругость сосудов"/>
          <p:cNvSpPr/>
          <p:nvPr/>
        </p:nvSpPr>
        <p:spPr>
          <a:xfrm>
            <a:off x="899680" y="2682360"/>
            <a:ext cx="2160591"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6"/>
                </a:solidFill>
                <a:latin typeface="Gilroy" panose="00000500000000000000" pitchFamily="2" charset="-52"/>
                <a:ea typeface="Gilroy Regular"/>
              </a:rPr>
              <a:t>сохранить упругость сосудов</a:t>
            </a:r>
            <a:endParaRPr lang="ru-RU" sz="1200" b="0" strike="noStrike" spc="-1" dirty="0">
              <a:solidFill>
                <a:srgbClr val="000000"/>
              </a:solidFill>
              <a:latin typeface="Gilroy" panose="00000500000000000000" pitchFamily="2" charset="-52"/>
            </a:endParaRPr>
          </a:p>
        </p:txBody>
      </p:sp>
      <p:pic>
        <p:nvPicPr>
          <p:cNvPr id="326" name="Calci-Prime преза-37.png" descr="Calci-Prime преза-37.png"/>
          <p:cNvPicPr/>
          <p:nvPr/>
        </p:nvPicPr>
        <p:blipFill>
          <a:blip r:embed="rId7"/>
          <a:srcRect t="832" b="832"/>
          <a:stretch/>
        </p:blipFill>
        <p:spPr>
          <a:xfrm>
            <a:off x="7950240" y="4815360"/>
            <a:ext cx="786240" cy="137160"/>
          </a:xfrm>
          <a:prstGeom prst="rect">
            <a:avLst/>
          </a:prstGeom>
          <a:ln w="12600">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sp>
        <p:nvSpPr>
          <p:cNvPr id="328" name="Омега-3 — собирательное название полиненасыщенных жирных кислот (ПНЖК)"/>
          <p:cNvSpPr/>
          <p:nvPr/>
        </p:nvSpPr>
        <p:spPr>
          <a:xfrm>
            <a:off x="400950" y="406440"/>
            <a:ext cx="4844147" cy="112184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err="1">
                <a:solidFill>
                  <a:srgbClr val="001F66"/>
                </a:solidFill>
                <a:latin typeface="Gilroy" panose="00000500000000000000" pitchFamily="2" charset="-52"/>
                <a:ea typeface="Gilroy Bold"/>
              </a:rPr>
              <a:t>Calci-Prime</a:t>
            </a:r>
            <a:r>
              <a:rPr lang="ru-RU" sz="2700" b="1" strike="noStrike" spc="-1" dirty="0">
                <a:solidFill>
                  <a:srgbClr val="001F66"/>
                </a:solidFill>
                <a:latin typeface="Gilroy" panose="00000500000000000000" pitchFamily="2" charset="-52"/>
                <a:ea typeface="Gilroy Bold"/>
              </a:rPr>
              <a:t> идеален для тех, </a:t>
            </a:r>
            <a:r>
              <a:rPr sz="2700" b="1" dirty="0">
                <a:latin typeface="Gilroy" panose="00000500000000000000" pitchFamily="2" charset="-52"/>
              </a:rPr>
              <a:t/>
            </a:r>
            <a:br>
              <a:rPr sz="2700" b="1" dirty="0">
                <a:latin typeface="Gilroy" panose="00000500000000000000" pitchFamily="2" charset="-52"/>
              </a:rPr>
            </a:br>
            <a:r>
              <a:rPr lang="ru-RU" sz="2700" b="1" strike="noStrike" spc="-1" dirty="0">
                <a:solidFill>
                  <a:srgbClr val="001F66"/>
                </a:solidFill>
                <a:latin typeface="Gilroy" panose="00000500000000000000" pitchFamily="2" charset="-52"/>
                <a:ea typeface="Gilroy Bold"/>
              </a:rPr>
              <a:t>кто испытывает повышенную </a:t>
            </a:r>
            <a:r>
              <a:rPr sz="2700" b="1" dirty="0">
                <a:latin typeface="Gilroy" panose="00000500000000000000" pitchFamily="2" charset="-52"/>
              </a:rPr>
              <a:t/>
            </a:r>
            <a:br>
              <a:rPr sz="2700" b="1" dirty="0">
                <a:latin typeface="Gilroy" panose="00000500000000000000" pitchFamily="2" charset="-52"/>
              </a:rPr>
            </a:br>
            <a:r>
              <a:rPr lang="ru-RU" sz="2700" b="1" strike="noStrike" spc="-1" dirty="0">
                <a:solidFill>
                  <a:srgbClr val="001F66"/>
                </a:solidFill>
                <a:latin typeface="Gilroy" panose="00000500000000000000" pitchFamily="2" charset="-52"/>
                <a:ea typeface="Gilroy Bold"/>
              </a:rPr>
              <a:t>потребность в кальции: </a:t>
            </a:r>
            <a:endParaRPr lang="ru-RU" sz="2700" b="1" strike="noStrike" spc="-1" dirty="0">
              <a:solidFill>
                <a:srgbClr val="000000"/>
              </a:solidFill>
              <a:latin typeface="Gilroy" panose="00000500000000000000" pitchFamily="2" charset="-52"/>
            </a:endParaRPr>
          </a:p>
        </p:txBody>
      </p:sp>
      <p:sp>
        <p:nvSpPr>
          <p:cNvPr id="329"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dirty="0" err="1">
                <a:solidFill>
                  <a:srgbClr val="001F67"/>
                </a:solidFill>
                <a:latin typeface="Gilroy Bold"/>
                <a:ea typeface="Gilroy Bold"/>
              </a:rPr>
              <a:t>Calci-Prime</a:t>
            </a:r>
            <a:endParaRPr lang="ru-RU" sz="1200" b="0" strike="noStrike" spc="-1" dirty="0">
              <a:solidFill>
                <a:srgbClr val="000000"/>
              </a:solidFill>
              <a:latin typeface="Arial"/>
            </a:endParaRPr>
          </a:p>
        </p:txBody>
      </p:sp>
      <p:pic>
        <p:nvPicPr>
          <p:cNvPr id="330" name="Безымянный-1-44.png" descr="Безымянный-1-44.png"/>
          <p:cNvPicPr/>
          <p:nvPr/>
        </p:nvPicPr>
        <p:blipFill>
          <a:blip r:embed="rId3"/>
          <a:stretch/>
        </p:blipFill>
        <p:spPr>
          <a:xfrm>
            <a:off x="7950240" y="4815360"/>
            <a:ext cx="786240" cy="137160"/>
          </a:xfrm>
          <a:prstGeom prst="rect">
            <a:avLst/>
          </a:prstGeom>
          <a:ln w="12600">
            <a:noFill/>
          </a:ln>
        </p:spPr>
      </p:pic>
      <p:sp>
        <p:nvSpPr>
          <p:cNvPr id="331" name="Поступают в организм  в основном с пищей —…"/>
          <p:cNvSpPr/>
          <p:nvPr/>
        </p:nvSpPr>
        <p:spPr>
          <a:xfrm>
            <a:off x="402140" y="1905120"/>
            <a:ext cx="380880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marL="120240" indent="-120240">
              <a:lnSpc>
                <a:spcPct val="100000"/>
              </a:lnSpc>
              <a:buClr>
                <a:srgbClr val="001F67"/>
              </a:buClr>
              <a:buFont typeface="Symbol"/>
              <a:buChar char=""/>
            </a:pPr>
            <a:r>
              <a:rPr lang="ru-RU" sz="1200" b="0" strike="noStrike" spc="-1" dirty="0">
                <a:solidFill>
                  <a:srgbClr val="001F67"/>
                </a:solidFill>
                <a:latin typeface="Gilroy" panose="00000500000000000000" pitchFamily="2" charset="-52"/>
                <a:ea typeface="Gilroy Regular"/>
              </a:rPr>
              <a:t>спортсмены с высокой физической нагрузкой</a:t>
            </a:r>
            <a:endParaRPr lang="ru-RU" sz="1200" b="0" strike="noStrike" spc="-1" dirty="0">
              <a:solidFill>
                <a:srgbClr val="000000"/>
              </a:solidFill>
              <a:latin typeface="Gilroy" panose="00000500000000000000" pitchFamily="2" charset="-52"/>
            </a:endParaRPr>
          </a:p>
        </p:txBody>
      </p:sp>
      <p:sp>
        <p:nvSpPr>
          <p:cNvPr id="332" name="пожилые люди, женщины в период менопаузы"/>
          <p:cNvSpPr/>
          <p:nvPr/>
        </p:nvSpPr>
        <p:spPr>
          <a:xfrm>
            <a:off x="402140" y="2166120"/>
            <a:ext cx="3477555"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marL="120240" indent="-120240">
              <a:lnSpc>
                <a:spcPct val="100000"/>
              </a:lnSpc>
              <a:buClr>
                <a:srgbClr val="001F67"/>
              </a:buClr>
              <a:buFont typeface="Symbol"/>
              <a:buChar char=""/>
            </a:pPr>
            <a:r>
              <a:rPr lang="ru-RU" sz="1200" b="0" strike="noStrike" spc="-1">
                <a:solidFill>
                  <a:srgbClr val="001F67"/>
                </a:solidFill>
                <a:latin typeface="Gilroy" panose="00000500000000000000" pitchFamily="2" charset="-52"/>
                <a:ea typeface="Gilroy Regular"/>
              </a:rPr>
              <a:t>пожилые люди, женщины в период менопаузы</a:t>
            </a:r>
            <a:endParaRPr lang="ru-RU" sz="1200" b="0" strike="noStrike" spc="-1">
              <a:solidFill>
                <a:srgbClr val="000000"/>
              </a:solidFill>
              <a:latin typeface="Gilroy" panose="00000500000000000000" pitchFamily="2" charset="-52"/>
            </a:endParaRPr>
          </a:p>
        </p:txBody>
      </p:sp>
      <p:sp>
        <p:nvSpPr>
          <p:cNvPr id="333" name="вегетарианцы и обладатели  непереносимости лактозы"/>
          <p:cNvSpPr/>
          <p:nvPr/>
        </p:nvSpPr>
        <p:spPr>
          <a:xfrm>
            <a:off x="402140" y="2427120"/>
            <a:ext cx="1835311"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marL="120240" indent="-120240">
              <a:lnSpc>
                <a:spcPct val="100000"/>
              </a:lnSpc>
              <a:buClr>
                <a:srgbClr val="001F67"/>
              </a:buClr>
              <a:buFont typeface="Symbol"/>
              <a:buChar char=""/>
            </a:pPr>
            <a:r>
              <a:rPr lang="ru-RU" sz="1200" b="0" strike="noStrike" spc="-1">
                <a:solidFill>
                  <a:srgbClr val="001F67"/>
                </a:solidFill>
                <a:latin typeface="Gilroy" panose="00000500000000000000" pitchFamily="2" charset="-52"/>
                <a:ea typeface="Gilroy Regular"/>
              </a:rPr>
              <a:t>вегетарианцы и веганы</a:t>
            </a:r>
            <a:endParaRPr lang="ru-RU" sz="1200" b="0" strike="noStrike" spc="-1">
              <a:solidFill>
                <a:srgbClr val="000000"/>
              </a:solidFill>
              <a:latin typeface="Gilroy" panose="00000500000000000000" pitchFamily="2" charset="-52"/>
            </a:endParaRPr>
          </a:p>
        </p:txBody>
      </p:sp>
      <p:sp>
        <p:nvSpPr>
          <p:cNvPr id="334" name="любители сигарет, алкоголя,  газированных и энергетических напитков"/>
          <p:cNvSpPr/>
          <p:nvPr/>
        </p:nvSpPr>
        <p:spPr>
          <a:xfrm>
            <a:off x="402140" y="2675520"/>
            <a:ext cx="3216393"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marL="120240" indent="-120240">
              <a:lnSpc>
                <a:spcPct val="100000"/>
              </a:lnSpc>
              <a:buClr>
                <a:srgbClr val="001F67"/>
              </a:buClr>
              <a:buFont typeface="Symbol"/>
              <a:buChar char=""/>
            </a:pPr>
            <a:r>
              <a:rPr lang="ru-RU" sz="1200" b="0" strike="noStrike" spc="-1">
                <a:solidFill>
                  <a:srgbClr val="001F67"/>
                </a:solidFill>
                <a:latin typeface="Gilroy" panose="00000500000000000000" pitchFamily="2" charset="-52"/>
                <a:ea typeface="Gilroy Regular"/>
              </a:rPr>
              <a:t>любители сигарет, алкоголя, </a:t>
            </a:r>
            <a:r>
              <a:rPr sz="1200">
                <a:latin typeface="Gilroy" panose="00000500000000000000" pitchFamily="2" charset="-52"/>
              </a:rPr>
              <a:t/>
            </a:r>
            <a:br>
              <a:rPr sz="1200">
                <a:latin typeface="Gilroy" panose="00000500000000000000" pitchFamily="2" charset="-52"/>
              </a:rPr>
            </a:br>
            <a:r>
              <a:rPr lang="ru-RU" sz="1200" b="0" strike="noStrike" spc="-1">
                <a:solidFill>
                  <a:srgbClr val="001F67"/>
                </a:solidFill>
                <a:latin typeface="Gilroy" panose="00000500000000000000" pitchFamily="2" charset="-52"/>
                <a:ea typeface="Gilroy Regular"/>
              </a:rPr>
              <a:t>газированных и энергетических напитков </a:t>
            </a:r>
            <a:endParaRPr lang="ru-RU" sz="1200" b="0" strike="noStrike" spc="-1">
              <a:solidFill>
                <a:srgbClr val="000000"/>
              </a:solidFill>
              <a:latin typeface="Gilroy" panose="00000500000000000000" pitchFamily="2" charset="-52"/>
            </a:endParaRPr>
          </a:p>
        </p:txBody>
      </p:sp>
      <p:sp>
        <p:nvSpPr>
          <p:cNvPr id="335" name="люди с недостатком веса"/>
          <p:cNvSpPr/>
          <p:nvPr/>
        </p:nvSpPr>
        <p:spPr>
          <a:xfrm>
            <a:off x="402140" y="3101760"/>
            <a:ext cx="2296334"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marL="120240" indent="-120240">
              <a:lnSpc>
                <a:spcPct val="100000"/>
              </a:lnSpc>
              <a:buClr>
                <a:srgbClr val="001F67"/>
              </a:buClr>
              <a:buFont typeface="Symbol"/>
              <a:buChar char=""/>
            </a:pPr>
            <a:r>
              <a:rPr lang="ru-RU" sz="1200" b="0" strike="noStrike" spc="-1">
                <a:solidFill>
                  <a:srgbClr val="001F67"/>
                </a:solidFill>
                <a:latin typeface="Gilroy" panose="00000500000000000000" pitchFamily="2" charset="-52"/>
                <a:ea typeface="Gilroy Regular"/>
              </a:rPr>
              <a:t>люди с недостатком веса </a:t>
            </a:r>
            <a:r>
              <a:rPr sz="1200">
                <a:latin typeface="Gilroy" panose="00000500000000000000" pitchFamily="2" charset="-52"/>
              </a:rPr>
              <a:t/>
            </a:r>
            <a:br>
              <a:rPr sz="1200">
                <a:latin typeface="Gilroy" panose="00000500000000000000" pitchFamily="2" charset="-52"/>
              </a:rPr>
            </a:br>
            <a:r>
              <a:rPr lang="ru-RU" sz="1200" b="0" strike="noStrike" spc="-1">
                <a:solidFill>
                  <a:srgbClr val="001F67"/>
                </a:solidFill>
                <a:latin typeface="Gilroy" panose="00000500000000000000" pitchFamily="2" charset="-52"/>
                <a:ea typeface="Gilroy Regular"/>
              </a:rPr>
              <a:t>и непереносимостью лактозы</a:t>
            </a:r>
            <a:endParaRPr lang="ru-RU" sz="1200" b="0" strike="noStrike" spc="-1">
              <a:solidFill>
                <a:srgbClr val="000000"/>
              </a:solidFill>
              <a:latin typeface="Gilroy" panose="00000500000000000000" pitchFamily="2" charset="-52"/>
            </a:endParaRPr>
          </a:p>
        </p:txBody>
      </p:sp>
      <p:sp>
        <p:nvSpPr>
          <p:cNvPr id="336" name="испытывающие стресс"/>
          <p:cNvSpPr/>
          <p:nvPr/>
        </p:nvSpPr>
        <p:spPr>
          <a:xfrm>
            <a:off x="402140" y="3515400"/>
            <a:ext cx="1795492"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marL="120240" indent="-120240">
              <a:lnSpc>
                <a:spcPct val="100000"/>
              </a:lnSpc>
              <a:buClr>
                <a:srgbClr val="001F67"/>
              </a:buClr>
              <a:buFont typeface="Symbol"/>
              <a:buChar char=""/>
            </a:pPr>
            <a:r>
              <a:rPr lang="ru-RU" sz="1200" b="0" strike="noStrike" spc="-1">
                <a:solidFill>
                  <a:srgbClr val="001F67"/>
                </a:solidFill>
                <a:latin typeface="Gilroy" panose="00000500000000000000" pitchFamily="2" charset="-52"/>
                <a:ea typeface="Gilroy Regular"/>
              </a:rPr>
              <a:t>испытывающие стресс</a:t>
            </a:r>
            <a:endParaRPr lang="ru-RU" sz="1200" b="0" strike="noStrike" spc="-1">
              <a:solidFill>
                <a:srgbClr val="000000"/>
              </a:solidFill>
              <a:latin typeface="Gilroy" panose="00000500000000000000" pitchFamily="2" charset="-52"/>
            </a:endParaRPr>
          </a:p>
        </p:txBody>
      </p:sp>
      <p:pic>
        <p:nvPicPr>
          <p:cNvPr id="337" name="shutterstock_2177943695.jpg" descr="shutterstock_2177943695.jpg"/>
          <p:cNvPicPr/>
          <p:nvPr/>
        </p:nvPicPr>
        <p:blipFill>
          <a:blip r:embed="rId4"/>
          <a:srcRect l="22128" r="33324"/>
          <a:stretch/>
        </p:blipFill>
        <p:spPr>
          <a:xfrm>
            <a:off x="5712840" y="0"/>
            <a:ext cx="3432600" cy="5142600"/>
          </a:xfrm>
          <a:prstGeom prst="rect">
            <a:avLst/>
          </a:prstGeom>
          <a:ln w="12600">
            <a:noFill/>
          </a:ln>
        </p:spPr>
      </p:pic>
      <p:pic>
        <p:nvPicPr>
          <p:cNvPr id="338" name="Calci-Prime преза-37.png" descr="Calci-Prime преза-37.png"/>
          <p:cNvPicPr/>
          <p:nvPr/>
        </p:nvPicPr>
        <p:blipFill>
          <a:blip r:embed="rId5"/>
          <a:srcRect t="832" b="832"/>
          <a:stretch/>
        </p:blipFill>
        <p:spPr>
          <a:xfrm>
            <a:off x="7950240" y="4815360"/>
            <a:ext cx="786240" cy="137160"/>
          </a:xfrm>
          <a:prstGeom prst="rect">
            <a:avLst/>
          </a:prstGeom>
          <a:ln w="12600">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9"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pic>
        <p:nvPicPr>
          <p:cNvPr id="340" name="15_calic.jpg" descr="15_calic.jpg"/>
          <p:cNvPicPr/>
          <p:nvPr/>
        </p:nvPicPr>
        <p:blipFill>
          <a:blip r:embed="rId3"/>
          <a:srcRect l="17648" t="17781" r="47"/>
          <a:stretch/>
        </p:blipFill>
        <p:spPr>
          <a:xfrm>
            <a:off x="0" y="0"/>
            <a:ext cx="9142920" cy="5136840"/>
          </a:xfrm>
          <a:prstGeom prst="rect">
            <a:avLst/>
          </a:prstGeom>
          <a:ln w="12600">
            <a:noFill/>
          </a:ln>
        </p:spPr>
      </p:pic>
      <p:sp>
        <p:nvSpPr>
          <p:cNvPr id="341" name="Омега-3 — собирательное название полиненасыщенных жирных кислот (ПНЖК)"/>
          <p:cNvSpPr/>
          <p:nvPr/>
        </p:nvSpPr>
        <p:spPr>
          <a:xfrm>
            <a:off x="399140" y="406440"/>
            <a:ext cx="1875706"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err="1">
                <a:solidFill>
                  <a:srgbClr val="001F66"/>
                </a:solidFill>
                <a:latin typeface="Gilroy" panose="00000500000000000000" pitchFamily="2" charset="-52"/>
                <a:ea typeface="Gilroy Bold"/>
              </a:rPr>
              <a:t>Calci-Prime</a:t>
            </a:r>
            <a:endParaRPr lang="ru-RU" sz="2700" b="0" strike="noStrike" spc="-1" dirty="0">
              <a:solidFill>
                <a:srgbClr val="000000"/>
              </a:solidFill>
              <a:latin typeface="Gilroy" panose="00000500000000000000" pitchFamily="2" charset="-52"/>
            </a:endParaRPr>
          </a:p>
        </p:txBody>
      </p:sp>
      <p:sp>
        <p:nvSpPr>
          <p:cNvPr id="342"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344" name="Поступают в организм  в основном с пищей —…"/>
          <p:cNvSpPr/>
          <p:nvPr/>
        </p:nvSpPr>
        <p:spPr>
          <a:xfrm>
            <a:off x="941870" y="1272600"/>
            <a:ext cx="2988254"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6"/>
                </a:solidFill>
                <a:latin typeface="Gilroy" panose="00000500000000000000" pitchFamily="2" charset="-52"/>
                <a:ea typeface="Gilroy Regular"/>
              </a:rPr>
              <a:t>Природный источник кальция </a:t>
            </a:r>
            <a:r>
              <a:rPr lang="ru-RU" sz="1200" b="0" strike="noStrike" spc="-1" dirty="0" err="1">
                <a:solidFill>
                  <a:srgbClr val="001F66"/>
                </a:solidFill>
                <a:latin typeface="Gilroy" panose="00000500000000000000" pitchFamily="2" charset="-52"/>
                <a:ea typeface="Gilroy Regular"/>
              </a:rPr>
              <a:t>Aquamin</a:t>
            </a:r>
            <a:r>
              <a:rPr lang="ru-RU" sz="1200" b="0" strike="noStrike" spc="-1" baseline="31000" dirty="0" err="1">
                <a:solidFill>
                  <a:srgbClr val="001F66"/>
                </a:solidFill>
                <a:latin typeface="Gilroy" panose="00000500000000000000" pitchFamily="2" charset="-52"/>
                <a:ea typeface="Gilroy Regular"/>
              </a:rPr>
              <a:t>ТМ</a:t>
            </a:r>
            <a:r>
              <a:rPr lang="ru-RU" sz="1200" b="0" strike="noStrike" spc="-1" baseline="31000" dirty="0">
                <a:solidFill>
                  <a:srgbClr val="001F66"/>
                </a:solidFill>
                <a:latin typeface="Gilroy" panose="00000500000000000000" pitchFamily="2" charset="-52"/>
                <a:ea typeface="Gilroy Regular"/>
              </a:rPr>
              <a:t> </a:t>
            </a:r>
            <a:endParaRPr lang="ru-RU" sz="1200" b="0" strike="noStrike" spc="-1" dirty="0">
              <a:solidFill>
                <a:srgbClr val="000000"/>
              </a:solidFill>
              <a:latin typeface="Gilroy" panose="00000500000000000000" pitchFamily="2" charset="-52"/>
            </a:endParaRPr>
          </a:p>
          <a:p>
            <a:pPr>
              <a:lnSpc>
                <a:spcPct val="100000"/>
              </a:lnSpc>
              <a:tabLst>
                <a:tab pos="0" algn="l"/>
              </a:tabLst>
            </a:pPr>
            <a:r>
              <a:rPr lang="ru-RU" sz="1200" b="0" strike="noStrike" spc="-1" dirty="0">
                <a:solidFill>
                  <a:srgbClr val="001F66"/>
                </a:solidFill>
                <a:latin typeface="Gilroy" panose="00000500000000000000" pitchFamily="2" charset="-52"/>
                <a:ea typeface="Gilroy Regular"/>
              </a:rPr>
              <a:t>с доказанной эффективностью</a:t>
            </a:r>
            <a:endParaRPr lang="ru-RU" sz="1200" b="0" strike="noStrike" spc="-1" dirty="0">
              <a:solidFill>
                <a:srgbClr val="000000"/>
              </a:solidFill>
              <a:latin typeface="Gilroy" panose="00000500000000000000" pitchFamily="2" charset="-52"/>
            </a:endParaRPr>
          </a:p>
        </p:txBody>
      </p:sp>
      <p:pic>
        <p:nvPicPr>
          <p:cNvPr id="345" name="Безымянный-1-41.png" descr="Безымянный-1-41.png"/>
          <p:cNvPicPr/>
          <p:nvPr/>
        </p:nvPicPr>
        <p:blipFill>
          <a:blip r:embed="rId4"/>
          <a:stretch/>
        </p:blipFill>
        <p:spPr>
          <a:xfrm>
            <a:off x="406440" y="1231920"/>
            <a:ext cx="430560" cy="430560"/>
          </a:xfrm>
          <a:prstGeom prst="rect">
            <a:avLst/>
          </a:prstGeom>
          <a:ln w="12600">
            <a:noFill/>
          </a:ln>
        </p:spPr>
      </p:pic>
      <p:pic>
        <p:nvPicPr>
          <p:cNvPr id="346" name="Безымянный-1-46.png" descr="Безымянный-1-46.png"/>
          <p:cNvPicPr/>
          <p:nvPr/>
        </p:nvPicPr>
        <p:blipFill>
          <a:blip r:embed="rId5"/>
          <a:stretch/>
        </p:blipFill>
        <p:spPr>
          <a:xfrm>
            <a:off x="406440" y="1892160"/>
            <a:ext cx="430560" cy="430560"/>
          </a:xfrm>
          <a:prstGeom prst="rect">
            <a:avLst/>
          </a:prstGeom>
          <a:ln w="12600">
            <a:noFill/>
          </a:ln>
        </p:spPr>
      </p:pic>
      <p:sp>
        <p:nvSpPr>
          <p:cNvPr id="347" name="Синергичные витамины и минералы…"/>
          <p:cNvSpPr/>
          <p:nvPr/>
        </p:nvSpPr>
        <p:spPr>
          <a:xfrm>
            <a:off x="940790" y="1932840"/>
            <a:ext cx="2653675"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6"/>
                </a:solidFill>
                <a:latin typeface="Gilroy" panose="00000500000000000000" pitchFamily="2" charset="-52"/>
                <a:ea typeface="Gilroy Regular"/>
              </a:rPr>
              <a:t>Синергичные витамины и минералы </a:t>
            </a:r>
            <a:endParaRPr lang="ru-RU" sz="1200" b="0" strike="noStrike" spc="-1">
              <a:solidFill>
                <a:srgbClr val="000000"/>
              </a:solidFill>
              <a:latin typeface="Gilroy" panose="00000500000000000000" pitchFamily="2" charset="-52"/>
            </a:endParaRPr>
          </a:p>
          <a:p>
            <a:pPr>
              <a:lnSpc>
                <a:spcPct val="100000"/>
              </a:lnSpc>
              <a:tabLst>
                <a:tab pos="0" algn="l"/>
              </a:tabLst>
            </a:pPr>
            <a:r>
              <a:rPr lang="ru-RU" sz="1200" b="0" strike="noStrike" spc="-1">
                <a:solidFill>
                  <a:srgbClr val="001F66"/>
                </a:solidFill>
                <a:latin typeface="Gilroy" panose="00000500000000000000" pitchFamily="2" charset="-52"/>
                <a:ea typeface="Gilroy Regular"/>
              </a:rPr>
              <a:t>для лучшего усвоения кальция</a:t>
            </a:r>
            <a:endParaRPr lang="ru-RU" sz="1200" b="0" strike="noStrike" spc="-1">
              <a:solidFill>
                <a:srgbClr val="000000"/>
              </a:solidFill>
              <a:latin typeface="Gilroy" panose="00000500000000000000" pitchFamily="2" charset="-52"/>
            </a:endParaRPr>
          </a:p>
        </p:txBody>
      </p:sp>
      <p:pic>
        <p:nvPicPr>
          <p:cNvPr id="348" name="Безымянный-1-39.png" descr="Безымянный-1-39.png"/>
          <p:cNvPicPr/>
          <p:nvPr/>
        </p:nvPicPr>
        <p:blipFill>
          <a:blip r:embed="rId6"/>
          <a:stretch/>
        </p:blipFill>
        <p:spPr>
          <a:xfrm>
            <a:off x="406440" y="2552760"/>
            <a:ext cx="430560" cy="430560"/>
          </a:xfrm>
          <a:prstGeom prst="rect">
            <a:avLst/>
          </a:prstGeom>
          <a:ln w="12600">
            <a:noFill/>
          </a:ln>
        </p:spPr>
      </p:pic>
      <p:sp>
        <p:nvSpPr>
          <p:cNvPr id="349" name="Подходит для детей с 14 лет и взрослых"/>
          <p:cNvSpPr/>
          <p:nvPr/>
        </p:nvSpPr>
        <p:spPr>
          <a:xfrm>
            <a:off x="941150" y="2682360"/>
            <a:ext cx="2885342"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6"/>
                </a:solidFill>
                <a:latin typeface="Gilroy" panose="00000500000000000000" pitchFamily="2" charset="-52"/>
                <a:ea typeface="Gilroy Regular"/>
              </a:rPr>
              <a:t>Подходит для детей с 14 лет и взрослых</a:t>
            </a:r>
            <a:endParaRPr lang="ru-RU" sz="1200" b="0" strike="noStrike" spc="-1" dirty="0">
              <a:solidFill>
                <a:srgbClr val="000000"/>
              </a:solidFill>
              <a:latin typeface="Gilroy" panose="00000500000000000000" pitchFamily="2" charset="-52"/>
            </a:endParaRPr>
          </a:p>
        </p:txBody>
      </p:sp>
      <p:pic>
        <p:nvPicPr>
          <p:cNvPr id="350" name="Calci-Prime преза-35.png" descr="Calci-Prime преза-35.png"/>
          <p:cNvPicPr/>
          <p:nvPr/>
        </p:nvPicPr>
        <p:blipFill>
          <a:blip r:embed="rId7"/>
          <a:srcRect b="169"/>
          <a:stretch/>
        </p:blipFill>
        <p:spPr>
          <a:xfrm>
            <a:off x="7950240" y="4815360"/>
            <a:ext cx="786240" cy="137160"/>
          </a:xfrm>
          <a:prstGeom prst="rect">
            <a:avLst/>
          </a:prstGeom>
          <a:ln w="12600">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pic>
        <p:nvPicPr>
          <p:cNvPr id="352" name="16_calic.jpg" descr="16_calic.jpg"/>
          <p:cNvPicPr/>
          <p:nvPr/>
        </p:nvPicPr>
        <p:blipFill>
          <a:blip r:embed="rId3"/>
          <a:stretch/>
        </p:blipFill>
        <p:spPr>
          <a:xfrm>
            <a:off x="0" y="0"/>
            <a:ext cx="9142920" cy="5142600"/>
          </a:xfrm>
          <a:prstGeom prst="rect">
            <a:avLst/>
          </a:prstGeom>
          <a:ln w="12600">
            <a:noFill/>
          </a:ln>
        </p:spPr>
      </p:pic>
      <p:sp>
        <p:nvSpPr>
          <p:cNvPr id="353"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354" name="CustomShape 2"/>
          <p:cNvSpPr/>
          <p:nvPr/>
        </p:nvSpPr>
        <p:spPr>
          <a:xfrm>
            <a:off x="419760" y="1634400"/>
            <a:ext cx="2045021" cy="1627278"/>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nchor="t">
            <a:spAutoFit/>
          </a:bodyPr>
          <a:lstStyle/>
          <a:p>
            <a:pPr>
              <a:lnSpc>
                <a:spcPct val="90000"/>
              </a:lnSpc>
              <a:tabLst>
                <a:tab pos="0" algn="l"/>
              </a:tabLst>
            </a:pPr>
            <a:r>
              <a:rPr lang="ru-RU" sz="1500" b="1" strike="noStrike" spc="-1">
                <a:solidFill>
                  <a:srgbClr val="001F66"/>
                </a:solidFill>
                <a:latin typeface="Gilroy" panose="00000500000000000000" pitchFamily="2" charset="-52"/>
                <a:ea typeface="Gilroy Semibold"/>
              </a:rPr>
              <a:t>БОНУСНЫХ БАЛЛОВ</a:t>
            </a:r>
            <a:endParaRPr lang="ru-RU" sz="1500" b="0" strike="noStrike" spc="-1">
              <a:solidFill>
                <a:srgbClr val="000000"/>
              </a:solidFill>
              <a:latin typeface="Gilroy" panose="00000500000000000000" pitchFamily="2" charset="-52"/>
            </a:endParaRPr>
          </a:p>
          <a:p>
            <a:pPr>
              <a:lnSpc>
                <a:spcPct val="90000"/>
              </a:lnSpc>
              <a:tabLst>
                <a:tab pos="0" algn="l"/>
              </a:tabLst>
            </a:pPr>
            <a:endParaRPr lang="ru-RU" sz="1500" b="0" strike="noStrike" spc="-1">
              <a:solidFill>
                <a:srgbClr val="000000"/>
              </a:solidFill>
              <a:latin typeface="Gilroy" panose="00000500000000000000" pitchFamily="2" charset="-52"/>
            </a:endParaRPr>
          </a:p>
          <a:p>
            <a:pPr>
              <a:lnSpc>
                <a:spcPct val="90000"/>
              </a:lnSpc>
              <a:tabLst>
                <a:tab pos="0" algn="l"/>
              </a:tabLst>
            </a:pPr>
            <a:endParaRPr lang="ru-RU" sz="1500" b="0" strike="noStrike" spc="-1">
              <a:solidFill>
                <a:srgbClr val="000000"/>
              </a:solidFill>
              <a:latin typeface="Gilroy" panose="00000500000000000000" pitchFamily="2" charset="-52"/>
            </a:endParaRPr>
          </a:p>
          <a:p>
            <a:pPr>
              <a:lnSpc>
                <a:spcPct val="90000"/>
              </a:lnSpc>
              <a:tabLst>
                <a:tab pos="0" algn="l"/>
              </a:tabLst>
            </a:pPr>
            <a:r>
              <a:rPr lang="ru-RU" sz="1500" b="1" strike="noStrike" spc="-1">
                <a:solidFill>
                  <a:srgbClr val="001F66"/>
                </a:solidFill>
                <a:latin typeface="Gilroy" panose="00000500000000000000" pitchFamily="2" charset="-52"/>
                <a:ea typeface="Gilroy Semibold"/>
              </a:rPr>
              <a:t>КЛУБНАЯ ЦЕНА</a:t>
            </a:r>
            <a:endParaRPr lang="ru-RU" sz="1500" b="0" strike="noStrike" spc="-1">
              <a:solidFill>
                <a:srgbClr val="000000"/>
              </a:solidFill>
              <a:latin typeface="Gilroy" panose="00000500000000000000" pitchFamily="2" charset="-52"/>
            </a:endParaRPr>
          </a:p>
          <a:p>
            <a:pPr>
              <a:lnSpc>
                <a:spcPct val="90000"/>
              </a:lnSpc>
              <a:tabLst>
                <a:tab pos="0" algn="l"/>
              </a:tabLst>
            </a:pPr>
            <a:endParaRPr lang="ru-RU" sz="1500" b="0" strike="noStrike" spc="-1">
              <a:solidFill>
                <a:srgbClr val="000000"/>
              </a:solidFill>
              <a:latin typeface="Gilroy" panose="00000500000000000000" pitchFamily="2" charset="-52"/>
            </a:endParaRPr>
          </a:p>
          <a:p>
            <a:pPr>
              <a:lnSpc>
                <a:spcPct val="90000"/>
              </a:lnSpc>
              <a:tabLst>
                <a:tab pos="0" algn="l"/>
              </a:tabLst>
            </a:pPr>
            <a:endParaRPr lang="ru-RU" sz="1500" b="0" strike="noStrike" spc="-1">
              <a:solidFill>
                <a:srgbClr val="000000"/>
              </a:solidFill>
              <a:latin typeface="Gilroy" panose="00000500000000000000" pitchFamily="2" charset="-52"/>
            </a:endParaRPr>
          </a:p>
          <a:p>
            <a:pPr>
              <a:lnSpc>
                <a:spcPct val="90000"/>
              </a:lnSpc>
              <a:tabLst>
                <a:tab pos="0" algn="l"/>
              </a:tabLst>
            </a:pPr>
            <a:r>
              <a:rPr lang="ru-RU" sz="1500" b="1" strike="noStrike" spc="-1">
                <a:solidFill>
                  <a:srgbClr val="001F66"/>
                </a:solidFill>
                <a:latin typeface="Gilroy" panose="00000500000000000000" pitchFamily="2" charset="-52"/>
                <a:ea typeface="Gilroy Semibold"/>
              </a:rPr>
              <a:t>РОЗНИЧНАЯ ЦЕНА</a:t>
            </a:r>
            <a:endParaRPr lang="ru-RU" sz="1500" b="0" strike="noStrike" spc="-1">
              <a:solidFill>
                <a:srgbClr val="000000"/>
              </a:solidFill>
              <a:latin typeface="Gilroy" panose="00000500000000000000" pitchFamily="2" charset="-52"/>
            </a:endParaRPr>
          </a:p>
        </p:txBody>
      </p:sp>
      <p:sp>
        <p:nvSpPr>
          <p:cNvPr id="355" name="CustomShape 4"/>
          <p:cNvSpPr/>
          <p:nvPr/>
        </p:nvSpPr>
        <p:spPr>
          <a:xfrm>
            <a:off x="2739240" y="2857812"/>
            <a:ext cx="1034295" cy="403866"/>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nchor="t">
            <a:spAutoFit/>
          </a:bodyPr>
          <a:lstStyle/>
          <a:p>
            <a:pPr>
              <a:lnSpc>
                <a:spcPct val="100000"/>
              </a:lnSpc>
              <a:tabLst>
                <a:tab pos="0" algn="l"/>
              </a:tabLst>
            </a:pPr>
            <a:r>
              <a:rPr lang="en-US" sz="1500" spc="-1" dirty="0">
                <a:solidFill>
                  <a:srgbClr val="001F66"/>
                </a:solidFill>
                <a:latin typeface="Gilroy" panose="00000500000000000000" pitchFamily="2" charset="-52"/>
                <a:ea typeface="Gilroy Regular"/>
              </a:rPr>
              <a:t>2</a:t>
            </a:r>
            <a:r>
              <a:rPr lang="ru-RU" sz="1500" b="0" strike="noStrike" spc="-1" dirty="0" smtClean="0">
                <a:solidFill>
                  <a:srgbClr val="001F66"/>
                </a:solidFill>
                <a:latin typeface="Gilroy" panose="00000500000000000000" pitchFamily="2" charset="-52"/>
                <a:ea typeface="Gilroy Regular"/>
              </a:rPr>
              <a:t>7,50</a:t>
            </a:r>
            <a:r>
              <a:rPr lang="en-US" sz="1500" b="0" strike="noStrike" spc="-1" dirty="0" smtClean="0">
                <a:solidFill>
                  <a:srgbClr val="001F66"/>
                </a:solidFill>
                <a:latin typeface="Gilroy" panose="00000500000000000000" pitchFamily="2" charset="-52"/>
                <a:ea typeface="Gilroy Regular"/>
              </a:rPr>
              <a:t> EUR</a:t>
            </a:r>
            <a:endParaRPr lang="ru-RU" sz="1500" b="0" strike="noStrike" spc="-1" dirty="0">
              <a:solidFill>
                <a:srgbClr val="000000"/>
              </a:solidFill>
              <a:latin typeface="Gilroy" panose="00000500000000000000" pitchFamily="2" charset="-52"/>
            </a:endParaRPr>
          </a:p>
        </p:txBody>
      </p:sp>
      <p:sp>
        <p:nvSpPr>
          <p:cNvPr id="356" name="CustomShape 5"/>
          <p:cNvSpPr/>
          <p:nvPr/>
        </p:nvSpPr>
        <p:spPr>
          <a:xfrm>
            <a:off x="2739240" y="2218320"/>
            <a:ext cx="1058340" cy="403866"/>
          </a:xfrm>
          <a:prstGeom prst="rect">
            <a:avLst/>
          </a:prstGeom>
          <a:noFill/>
          <a:ln w="12600">
            <a:noFill/>
          </a:ln>
        </p:spPr>
        <p:style>
          <a:lnRef idx="0">
            <a:scrgbClr r="0" g="0" b="0"/>
          </a:lnRef>
          <a:fillRef idx="0">
            <a:scrgbClr r="0" g="0" b="0"/>
          </a:fillRef>
          <a:effectRef idx="0">
            <a:scrgbClr r="0" g="0" b="0"/>
          </a:effectRef>
          <a:fontRef idx="minor"/>
        </p:style>
        <p:txBody>
          <a:bodyPr wrap="none" lIns="85680" tIns="85680" rIns="85680" bIns="85680" anchor="t">
            <a:spAutoFit/>
          </a:bodyPr>
          <a:lstStyle/>
          <a:p>
            <a:pPr>
              <a:lnSpc>
                <a:spcPct val="100000"/>
              </a:lnSpc>
              <a:tabLst>
                <a:tab pos="0" algn="l"/>
              </a:tabLst>
            </a:pPr>
            <a:r>
              <a:rPr lang="en-US" sz="1500" spc="-1" dirty="0">
                <a:solidFill>
                  <a:srgbClr val="001F66"/>
                </a:solidFill>
                <a:latin typeface="Gilroy" panose="00000500000000000000" pitchFamily="2" charset="-52"/>
                <a:ea typeface="Gilroy Regular"/>
              </a:rPr>
              <a:t>22</a:t>
            </a:r>
            <a:r>
              <a:rPr lang="ru-RU" sz="1500" b="0" strike="noStrike" spc="-1" dirty="0">
                <a:solidFill>
                  <a:srgbClr val="001F66"/>
                </a:solidFill>
                <a:latin typeface="Gilroy" panose="00000500000000000000" pitchFamily="2" charset="-52"/>
                <a:ea typeface="Gilroy Regular"/>
              </a:rPr>
              <a:t>,00 </a:t>
            </a:r>
            <a:r>
              <a:rPr lang="en-US" sz="1500" b="0" strike="noStrike" spc="-1" dirty="0" smtClean="0">
                <a:solidFill>
                  <a:srgbClr val="001F66"/>
                </a:solidFill>
                <a:latin typeface="Gilroy" panose="00000500000000000000" pitchFamily="2" charset="-52"/>
                <a:ea typeface="Gilroy Regular"/>
              </a:rPr>
              <a:t>EUR</a:t>
            </a:r>
            <a:endParaRPr lang="ru-RU" sz="1500" b="0" strike="noStrike" spc="-1" dirty="0">
              <a:solidFill>
                <a:srgbClr val="000000"/>
              </a:solidFill>
              <a:latin typeface="Gilroy" panose="00000500000000000000" pitchFamily="2" charset="-52"/>
            </a:endParaRPr>
          </a:p>
        </p:txBody>
      </p:sp>
      <p:sp>
        <p:nvSpPr>
          <p:cNvPr id="357" name="2191"/>
          <p:cNvSpPr/>
          <p:nvPr/>
        </p:nvSpPr>
        <p:spPr>
          <a:xfrm>
            <a:off x="444240" y="812880"/>
            <a:ext cx="372987" cy="2308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500" b="0" strike="noStrike" spc="-1" dirty="0">
                <a:solidFill>
                  <a:srgbClr val="001F66"/>
                </a:solidFill>
                <a:latin typeface="Gilroy" panose="00000500000000000000" pitchFamily="2" charset="-52"/>
                <a:ea typeface="Gilroy Regular"/>
              </a:rPr>
              <a:t>219</a:t>
            </a:r>
            <a:r>
              <a:rPr lang="en-US" sz="1500" b="0" strike="noStrike" spc="-1" dirty="0">
                <a:solidFill>
                  <a:srgbClr val="001F66"/>
                </a:solidFill>
                <a:latin typeface="Gilroy" panose="00000500000000000000" pitchFamily="2" charset="-52"/>
                <a:ea typeface="Gilroy Regular"/>
              </a:rPr>
              <a:t>5</a:t>
            </a:r>
            <a:endParaRPr lang="ru-RU" sz="1500" b="0" strike="noStrike" spc="-1" dirty="0">
              <a:solidFill>
                <a:srgbClr val="000000"/>
              </a:solidFill>
              <a:latin typeface="Gilroy" panose="00000500000000000000" pitchFamily="2" charset="-52"/>
            </a:endParaRPr>
          </a:p>
        </p:txBody>
      </p:sp>
      <p:sp>
        <p:nvSpPr>
          <p:cNvPr id="358" name="19,0"/>
          <p:cNvSpPr/>
          <p:nvPr/>
        </p:nvSpPr>
        <p:spPr>
          <a:xfrm>
            <a:off x="3120480" y="1707480"/>
            <a:ext cx="299249" cy="2308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en-US" sz="1500" spc="-1" dirty="0">
                <a:solidFill>
                  <a:srgbClr val="001F66"/>
                </a:solidFill>
                <a:latin typeface="Gilroy" panose="00000500000000000000" pitchFamily="2" charset="-52"/>
                <a:ea typeface="Gilroy Regular"/>
              </a:rPr>
              <a:t>11</a:t>
            </a:r>
            <a:r>
              <a:rPr lang="ru-RU" sz="1500" b="0" strike="noStrike" spc="-1" dirty="0">
                <a:solidFill>
                  <a:srgbClr val="001F66"/>
                </a:solidFill>
                <a:latin typeface="Gilroy" panose="00000500000000000000" pitchFamily="2" charset="-52"/>
                <a:ea typeface="Gilroy Regular"/>
              </a:rPr>
              <a:t>,0</a:t>
            </a:r>
            <a:endParaRPr lang="ru-RU" sz="1500" b="0" strike="noStrike" spc="-1" dirty="0">
              <a:solidFill>
                <a:srgbClr val="000000"/>
              </a:solidFill>
              <a:latin typeface="Gilroy" panose="00000500000000000000" pitchFamily="2" charset="-52"/>
            </a:endParaRPr>
          </a:p>
        </p:txBody>
      </p:sp>
      <p:sp>
        <p:nvSpPr>
          <p:cNvPr id="359" name="Circle"/>
          <p:cNvSpPr/>
          <p:nvPr/>
        </p:nvSpPr>
        <p:spPr>
          <a:xfrm>
            <a:off x="3032740" y="1571760"/>
            <a:ext cx="481680" cy="481680"/>
          </a:xfrm>
          <a:prstGeom prst="ellipse">
            <a:avLst/>
          </a:prstGeom>
          <a:noFill/>
          <a:ln w="12600">
            <a:solidFill>
              <a:srgbClr val="001F66"/>
            </a:solidFill>
            <a:round/>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pic>
        <p:nvPicPr>
          <p:cNvPr id="360" name="Calci-Prime преза-37.png" descr="Calci-Prime преза-37.png"/>
          <p:cNvPicPr/>
          <p:nvPr/>
        </p:nvPicPr>
        <p:blipFill>
          <a:blip r:embed="rId4"/>
          <a:srcRect t="832" b="832"/>
          <a:stretch/>
        </p:blipFill>
        <p:spPr>
          <a:xfrm>
            <a:off x="7950240" y="4815360"/>
            <a:ext cx="786240" cy="137160"/>
          </a:xfrm>
          <a:prstGeom prst="rect">
            <a:avLst/>
          </a:prstGeom>
          <a:ln w="12600">
            <a:noFill/>
          </a:ln>
        </p:spPr>
      </p:pic>
      <p:sp>
        <p:nvSpPr>
          <p:cNvPr id="361" name="Омега-3 — собирательное название полиненасыщенных жирных кислот (ПНЖК)"/>
          <p:cNvSpPr/>
          <p:nvPr/>
        </p:nvSpPr>
        <p:spPr>
          <a:xfrm>
            <a:off x="392790" y="406440"/>
            <a:ext cx="1875706"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err="1">
                <a:solidFill>
                  <a:srgbClr val="001F66"/>
                </a:solidFill>
                <a:latin typeface="Gilroy" panose="00000500000000000000" pitchFamily="2" charset="-52"/>
                <a:ea typeface="Gilroy Bold"/>
              </a:rPr>
              <a:t>Calci-Prime</a:t>
            </a:r>
            <a:endParaRPr lang="ru-RU" sz="2700" b="0" strike="noStrike" spc="-1" dirty="0">
              <a:solidFill>
                <a:srgbClr val="000000"/>
              </a:solidFill>
              <a:latin typeface="Gilroy" panose="00000500000000000000" pitchFamily="2" charset="-5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2"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sp>
        <p:nvSpPr>
          <p:cNvPr id="363" name="Омега-3 — собирательное название полиненасыщенных жирных кислот (ПНЖК)"/>
          <p:cNvSpPr/>
          <p:nvPr/>
        </p:nvSpPr>
        <p:spPr>
          <a:xfrm>
            <a:off x="395270" y="406440"/>
            <a:ext cx="7746480"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err="1">
                <a:solidFill>
                  <a:srgbClr val="001F66"/>
                </a:solidFill>
                <a:latin typeface="Gilroy" panose="00000500000000000000" pitchFamily="2" charset="-52"/>
                <a:ea typeface="Gilroy Bold"/>
              </a:rPr>
              <a:t>Calci-Prime</a:t>
            </a:r>
            <a:r>
              <a:rPr lang="ru-RU" sz="2700" b="1" strike="noStrike" spc="-1" dirty="0">
                <a:solidFill>
                  <a:srgbClr val="001F66"/>
                </a:solidFill>
                <a:latin typeface="Gilroy" panose="00000500000000000000" pitchFamily="2" charset="-52"/>
                <a:ea typeface="Gilroy Bold"/>
              </a:rPr>
              <a:t> вместо </a:t>
            </a:r>
            <a:r>
              <a:rPr lang="ru-RU" sz="2700" b="1" strike="noStrike" spc="-1" dirty="0" err="1">
                <a:solidFill>
                  <a:srgbClr val="001F66"/>
                </a:solidFill>
                <a:latin typeface="Gilroy" panose="00000500000000000000" pitchFamily="2" charset="-52"/>
                <a:ea typeface="Gilroy Bold"/>
              </a:rPr>
              <a:t>MagiCal</a:t>
            </a:r>
            <a:r>
              <a:rPr lang="ru-RU" sz="2700" b="1" strike="noStrike" spc="-1" dirty="0">
                <a:solidFill>
                  <a:srgbClr val="001F66"/>
                </a:solidFill>
                <a:latin typeface="Gilroy" panose="00000500000000000000" pitchFamily="2" charset="-52"/>
                <a:ea typeface="Gilroy Bold"/>
              </a:rPr>
              <a:t> и </a:t>
            </a:r>
            <a:r>
              <a:rPr lang="ru-RU" sz="2700" b="1" strike="noStrike" spc="-1" dirty="0" err="1">
                <a:solidFill>
                  <a:srgbClr val="001F66"/>
                </a:solidFill>
                <a:latin typeface="Gilroy" panose="00000500000000000000" pitchFamily="2" charset="-52"/>
                <a:ea typeface="Gilroy Bold"/>
              </a:rPr>
              <a:t>Ca-Mg</a:t>
            </a:r>
            <a:r>
              <a:rPr lang="ru-RU" sz="2700" b="1" strike="noStrike" spc="-1" dirty="0">
                <a:solidFill>
                  <a:srgbClr val="001F66"/>
                </a:solidFill>
                <a:latin typeface="Gilroy" panose="00000500000000000000" pitchFamily="2" charset="-52"/>
                <a:ea typeface="Gilroy Bold"/>
              </a:rPr>
              <a:t> </a:t>
            </a:r>
            <a:r>
              <a:rPr lang="ru-RU" sz="2700" b="1" strike="noStrike" spc="-1" dirty="0" err="1">
                <a:solidFill>
                  <a:srgbClr val="001F66"/>
                </a:solidFill>
                <a:latin typeface="Gilroy" panose="00000500000000000000" pitchFamily="2" charset="-52"/>
                <a:ea typeface="Gilroy Bold"/>
              </a:rPr>
              <a:t>Complex</a:t>
            </a:r>
            <a:r>
              <a:rPr lang="ru-RU" sz="2700" b="1" strike="noStrike" spc="-1" dirty="0">
                <a:solidFill>
                  <a:srgbClr val="001F66"/>
                </a:solidFill>
                <a:latin typeface="Gilroy" panose="00000500000000000000" pitchFamily="2" charset="-52"/>
                <a:ea typeface="Gilroy Bold"/>
              </a:rPr>
              <a:t>: </a:t>
            </a:r>
            <a:r>
              <a:rPr sz="2700" dirty="0">
                <a:latin typeface="Gilroy" panose="00000500000000000000" pitchFamily="2" charset="-52"/>
              </a:rPr>
              <a:t/>
            </a:r>
            <a:br>
              <a:rPr sz="2700" dirty="0">
                <a:latin typeface="Gilroy" panose="00000500000000000000" pitchFamily="2" charset="-52"/>
              </a:rPr>
            </a:br>
            <a:r>
              <a:rPr lang="ru-RU" sz="2700" b="1" strike="noStrike" spc="-1" dirty="0">
                <a:solidFill>
                  <a:srgbClr val="001F66"/>
                </a:solidFill>
                <a:latin typeface="Gilroy" panose="00000500000000000000" pitchFamily="2" charset="-52"/>
                <a:ea typeface="Gilroy Bold"/>
              </a:rPr>
              <a:t>что изменилось </a:t>
            </a:r>
            <a:endParaRPr lang="ru-RU" sz="2700" b="0" strike="noStrike" spc="-1" dirty="0">
              <a:solidFill>
                <a:srgbClr val="000000"/>
              </a:solidFill>
              <a:latin typeface="Gilroy" panose="00000500000000000000" pitchFamily="2" charset="-52"/>
            </a:endParaRPr>
          </a:p>
        </p:txBody>
      </p:sp>
      <p:sp>
        <p:nvSpPr>
          <p:cNvPr id="364"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graphicFrame>
        <p:nvGraphicFramePr>
          <p:cNvPr id="365" name="Tаблица 1"/>
          <p:cNvGraphicFramePr/>
          <p:nvPr>
            <p:extLst>
              <p:ext uri="{D42A27DB-BD31-4B8C-83A1-F6EECF244321}">
                <p14:modId xmlns:p14="http://schemas.microsoft.com/office/powerpoint/2010/main" val="3607030470"/>
              </p:ext>
            </p:extLst>
          </p:nvPr>
        </p:nvGraphicFramePr>
        <p:xfrm>
          <a:off x="385800" y="1362600"/>
          <a:ext cx="8350680" cy="3348960"/>
        </p:xfrm>
        <a:graphic>
          <a:graphicData uri="http://schemas.openxmlformats.org/drawingml/2006/table">
            <a:tbl>
              <a:tblPr/>
              <a:tblGrid>
                <a:gridCol w="2087670">
                  <a:extLst>
                    <a:ext uri="{9D8B030D-6E8A-4147-A177-3AD203B41FA5}">
                      <a16:colId xmlns:a16="http://schemas.microsoft.com/office/drawing/2014/main" val="20000"/>
                    </a:ext>
                  </a:extLst>
                </a:gridCol>
                <a:gridCol w="2087670">
                  <a:extLst>
                    <a:ext uri="{9D8B030D-6E8A-4147-A177-3AD203B41FA5}">
                      <a16:colId xmlns:a16="http://schemas.microsoft.com/office/drawing/2014/main" val="20001"/>
                    </a:ext>
                  </a:extLst>
                </a:gridCol>
                <a:gridCol w="2087670">
                  <a:extLst>
                    <a:ext uri="{9D8B030D-6E8A-4147-A177-3AD203B41FA5}">
                      <a16:colId xmlns:a16="http://schemas.microsoft.com/office/drawing/2014/main" val="20002"/>
                    </a:ext>
                  </a:extLst>
                </a:gridCol>
                <a:gridCol w="2087670">
                  <a:extLst>
                    <a:ext uri="{9D8B030D-6E8A-4147-A177-3AD203B41FA5}">
                      <a16:colId xmlns:a16="http://schemas.microsoft.com/office/drawing/2014/main" val="20003"/>
                    </a:ext>
                  </a:extLst>
                </a:gridCol>
              </a:tblGrid>
              <a:tr h="531000">
                <a:tc>
                  <a:txBody>
                    <a:bodyPr/>
                    <a:lstStyle/>
                    <a:p>
                      <a:pPr>
                        <a:lnSpc>
                          <a:spcPct val="100000"/>
                        </a:lnSpc>
                      </a:pPr>
                      <a:r>
                        <a:rPr lang="ru-RU" sz="900" b="1" strike="noStrike" spc="-1" dirty="0">
                          <a:solidFill>
                            <a:srgbClr val="FFFFFF"/>
                          </a:solidFill>
                          <a:latin typeface="Gilroy" panose="00000500000000000000" pitchFamily="2" charset="-52"/>
                          <a:ea typeface="Arial"/>
                        </a:rPr>
                        <a:t>Активное вещество </a:t>
                      </a:r>
                      <a:endParaRPr lang="ru-RU" sz="900" b="0" strike="noStrike" spc="-1" dirty="0">
                        <a:solidFill>
                          <a:srgbClr val="FFFFFF"/>
                        </a:solidFill>
                        <a:latin typeface="Gilroy" panose="00000500000000000000" pitchFamily="2" charset="-52"/>
                      </a:endParaRPr>
                    </a:p>
                    <a:p>
                      <a:pPr>
                        <a:lnSpc>
                          <a:spcPct val="100000"/>
                        </a:lnSpc>
                      </a:pPr>
                      <a:r>
                        <a:rPr lang="ru-RU" sz="900" b="1" strike="noStrike" spc="-1" dirty="0">
                          <a:solidFill>
                            <a:srgbClr val="FFFFFF"/>
                          </a:solidFill>
                          <a:latin typeface="Gilroy" panose="00000500000000000000" pitchFamily="2" charset="-52"/>
                          <a:ea typeface="Arial"/>
                        </a:rPr>
                        <a:t>на 1 суточную дозу           </a:t>
                      </a:r>
                      <a:endParaRPr lang="ru-RU" sz="900" b="0" strike="noStrike" spc="-1" dirty="0">
                        <a:solidFill>
                          <a:srgbClr val="FFFFFF"/>
                        </a:solidFill>
                        <a:latin typeface="Gilroy" panose="00000500000000000000" pitchFamily="2" charset="-52"/>
                      </a:endParaRPr>
                    </a:p>
                    <a:p>
                      <a:pPr>
                        <a:lnSpc>
                          <a:spcPct val="100000"/>
                        </a:lnSpc>
                        <a:tabLst>
                          <a:tab pos="0" algn="l"/>
                        </a:tabLst>
                      </a:pPr>
                      <a:r>
                        <a:rPr lang="ru-RU" sz="900" b="1" strike="noStrike" spc="-1" dirty="0">
                          <a:solidFill>
                            <a:srgbClr val="FFFFFF"/>
                          </a:solidFill>
                          <a:latin typeface="Gilroy" panose="00000500000000000000" pitchFamily="2" charset="-52"/>
                          <a:ea typeface="Arial"/>
                        </a:rPr>
                        <a:t>(4 капсулы/таблетки)</a:t>
                      </a:r>
                      <a:endParaRPr lang="ru-RU" sz="900" b="0" strike="noStrike" spc="-1" dirty="0">
                        <a:solidFill>
                          <a:srgbClr val="FFFFFF"/>
                        </a:solidFill>
                        <a:latin typeface="Gilroy" panose="00000500000000000000" pitchFamily="2" charset="-52"/>
                      </a:endParaRPr>
                    </a:p>
                  </a:txBody>
                  <a:tcPr marL="63360" marR="63360">
                    <a:lnL w="12240">
                      <a:noFill/>
                      <a:prstDash val="solid"/>
                    </a:lnL>
                    <a:lnR w="12700" cap="flat" cmpd="sng" algn="ctr">
                      <a:noFill/>
                      <a:prstDash val="solid"/>
                      <a:round/>
                      <a:headEnd type="none" w="med" len="med"/>
                      <a:tailEnd type="none" w="med" len="med"/>
                    </a:lnR>
                    <a:lnT w="1224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1F66">
                        <a:alpha val="80000"/>
                      </a:srgbClr>
                    </a:solidFill>
                  </a:tcPr>
                </a:tc>
                <a:tc>
                  <a:txBody>
                    <a:bodyPr/>
                    <a:lstStyle/>
                    <a:p>
                      <a:pPr>
                        <a:lnSpc>
                          <a:spcPct val="100000"/>
                        </a:lnSpc>
                        <a:tabLst>
                          <a:tab pos="0" algn="l"/>
                        </a:tabLst>
                      </a:pPr>
                      <a:r>
                        <a:rPr lang="ru-RU" sz="900" b="1" strike="noStrike" spc="-1">
                          <a:solidFill>
                            <a:srgbClr val="FFFFFF"/>
                          </a:solidFill>
                          <a:latin typeface="Gilroy" panose="00000500000000000000" pitchFamily="2" charset="-52"/>
                          <a:ea typeface="Arial"/>
                        </a:rPr>
                        <a:t>Calci-Prime   </a:t>
                      </a:r>
                      <a:endParaRPr lang="ru-RU" sz="900" b="0" strike="noStrike" spc="-1">
                        <a:solidFill>
                          <a:srgbClr val="FFFFFF"/>
                        </a:solidFill>
                        <a:latin typeface="Gilroy" panose="00000500000000000000" pitchFamily="2" charset="-52"/>
                      </a:endParaRPr>
                    </a:p>
                    <a:p>
                      <a:pPr>
                        <a:lnSpc>
                          <a:spcPct val="100000"/>
                        </a:lnSpc>
                        <a:tabLst>
                          <a:tab pos="0" algn="l"/>
                        </a:tabLst>
                      </a:pPr>
                      <a:r>
                        <a:rPr lang="ru-RU" sz="900" b="1" strike="noStrike" spc="-1">
                          <a:solidFill>
                            <a:srgbClr val="FFFFFF"/>
                          </a:solidFill>
                          <a:latin typeface="Gilroy" panose="00000500000000000000" pitchFamily="2" charset="-52"/>
                          <a:ea typeface="Arial"/>
                        </a:rPr>
                        <a:t>4 капсулы</a:t>
                      </a:r>
                      <a:endParaRPr lang="ru-RU" sz="900" b="0" strike="noStrike" spc="-1">
                        <a:solidFill>
                          <a:srgbClr val="FFFFFF"/>
                        </a:solidFill>
                        <a:latin typeface="Gilroy" panose="00000500000000000000" pitchFamily="2" charset="-52"/>
                      </a:endParaRPr>
                    </a:p>
                  </a:txBody>
                  <a:tcPr marL="63360" marR="633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24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1F66">
                        <a:alpha val="80000"/>
                      </a:srgbClr>
                    </a:solidFill>
                  </a:tcPr>
                </a:tc>
                <a:tc>
                  <a:txBody>
                    <a:bodyPr/>
                    <a:lstStyle/>
                    <a:p>
                      <a:pPr>
                        <a:lnSpc>
                          <a:spcPct val="100000"/>
                        </a:lnSpc>
                        <a:tabLst>
                          <a:tab pos="0" algn="l"/>
                        </a:tabLst>
                      </a:pPr>
                      <a:r>
                        <a:rPr lang="ru-RU" sz="900" b="1" strike="noStrike" spc="-1">
                          <a:solidFill>
                            <a:srgbClr val="FFFFFF"/>
                          </a:solidFill>
                          <a:latin typeface="Gilroy" panose="00000500000000000000" pitchFamily="2" charset="-52"/>
                          <a:ea typeface="Arial"/>
                        </a:rPr>
                        <a:t>MagiCal</a:t>
                      </a:r>
                      <a:endParaRPr lang="ru-RU" sz="900" b="0" strike="noStrike" spc="-1">
                        <a:solidFill>
                          <a:srgbClr val="FFFFFF"/>
                        </a:solidFill>
                        <a:latin typeface="Gilroy" panose="00000500000000000000" pitchFamily="2" charset="-52"/>
                      </a:endParaRPr>
                    </a:p>
                    <a:p>
                      <a:pPr>
                        <a:lnSpc>
                          <a:spcPct val="100000"/>
                        </a:lnSpc>
                        <a:tabLst>
                          <a:tab pos="0" algn="l"/>
                        </a:tabLst>
                      </a:pPr>
                      <a:r>
                        <a:rPr lang="ru-RU" sz="900" b="1" strike="noStrike" spc="-1">
                          <a:solidFill>
                            <a:srgbClr val="FFFFFF"/>
                          </a:solidFill>
                          <a:latin typeface="Gilroy" panose="00000500000000000000" pitchFamily="2" charset="-52"/>
                          <a:ea typeface="Arial"/>
                        </a:rPr>
                        <a:t>4 таблетки</a:t>
                      </a:r>
                      <a:endParaRPr lang="ru-RU" sz="900" b="0" strike="noStrike" spc="-1">
                        <a:solidFill>
                          <a:srgbClr val="FFFFFF"/>
                        </a:solidFill>
                        <a:latin typeface="Gilroy" panose="00000500000000000000" pitchFamily="2" charset="-52"/>
                      </a:endParaRPr>
                    </a:p>
                  </a:txBody>
                  <a:tcPr marL="63360" marR="633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24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1F66">
                        <a:alpha val="80000"/>
                      </a:srgbClr>
                    </a:solidFill>
                  </a:tcPr>
                </a:tc>
                <a:tc>
                  <a:txBody>
                    <a:bodyPr/>
                    <a:lstStyle/>
                    <a:p>
                      <a:pPr>
                        <a:lnSpc>
                          <a:spcPct val="100000"/>
                        </a:lnSpc>
                        <a:tabLst>
                          <a:tab pos="0" algn="l"/>
                        </a:tabLst>
                      </a:pPr>
                      <a:r>
                        <a:rPr lang="ru-RU" sz="900" b="1" strike="noStrike" spc="-1">
                          <a:solidFill>
                            <a:srgbClr val="FFFFFF"/>
                          </a:solidFill>
                          <a:latin typeface="Gilroy" panose="00000500000000000000" pitchFamily="2" charset="-52"/>
                          <a:ea typeface="Arial"/>
                        </a:rPr>
                        <a:t>Ca-Mg Complex</a:t>
                      </a:r>
                      <a:endParaRPr lang="ru-RU" sz="900" b="0" strike="noStrike" spc="-1">
                        <a:solidFill>
                          <a:srgbClr val="FFFFFF"/>
                        </a:solidFill>
                        <a:latin typeface="Gilroy" panose="00000500000000000000" pitchFamily="2" charset="-52"/>
                      </a:endParaRPr>
                    </a:p>
                    <a:p>
                      <a:pPr>
                        <a:lnSpc>
                          <a:spcPct val="100000"/>
                        </a:lnSpc>
                        <a:tabLst>
                          <a:tab pos="0" algn="l"/>
                        </a:tabLst>
                      </a:pPr>
                      <a:r>
                        <a:rPr lang="ru-RU" sz="900" b="1" strike="noStrike" spc="-1">
                          <a:solidFill>
                            <a:srgbClr val="FFFFFF"/>
                          </a:solidFill>
                          <a:latin typeface="Gilroy" panose="00000500000000000000" pitchFamily="2" charset="-52"/>
                          <a:ea typeface="Arial"/>
                        </a:rPr>
                        <a:t>4 капсулы</a:t>
                      </a:r>
                      <a:endParaRPr lang="ru-RU" sz="900" b="0" strike="noStrike" spc="-1">
                        <a:solidFill>
                          <a:srgbClr val="FFFFFF"/>
                        </a:solidFill>
                        <a:latin typeface="Gilroy" panose="00000500000000000000" pitchFamily="2" charset="-52"/>
                      </a:endParaRPr>
                    </a:p>
                  </a:txBody>
                  <a:tcPr marL="63360" marR="63360">
                    <a:lnL w="12700" cap="flat" cmpd="sng" algn="ctr">
                      <a:noFill/>
                      <a:prstDash val="solid"/>
                      <a:round/>
                      <a:headEnd type="none" w="med" len="med"/>
                      <a:tailEnd type="none" w="med" len="med"/>
                    </a:lnL>
                    <a:lnR w="12240">
                      <a:noFill/>
                      <a:prstDash val="solid"/>
                    </a:lnR>
                    <a:lnT w="1224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1F66">
                        <a:alpha val="80000"/>
                      </a:srgbClr>
                    </a:solidFill>
                  </a:tcPr>
                </a:tc>
                <a:extLst>
                  <a:ext uri="{0D108BD9-81ED-4DB2-BD59-A6C34878D82A}">
                    <a16:rowId xmlns:a16="http://schemas.microsoft.com/office/drawing/2014/main" val="10000"/>
                  </a:ext>
                </a:extLst>
              </a:tr>
              <a:tr h="344160">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Кальций</a:t>
                      </a:r>
                      <a:endParaRPr lang="ru-RU" sz="800" b="0" strike="noStrike" spc="-1">
                        <a:solidFill>
                          <a:srgbClr val="000000"/>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550 мг из Aquamin</a:t>
                      </a:r>
                      <a:r>
                        <a:rPr lang="ru-RU" sz="800" b="0" strike="noStrike" spc="-1" baseline="31000">
                          <a:solidFill>
                            <a:srgbClr val="001F66"/>
                          </a:solidFill>
                          <a:latin typeface="Gilroy" panose="00000500000000000000" pitchFamily="2" charset="-52"/>
                          <a:ea typeface="Arial"/>
                        </a:rPr>
                        <a:t>ТМ</a:t>
                      </a:r>
                      <a:r>
                        <a:rPr lang="ru-RU" sz="800" b="0" strike="noStrike" spc="-1">
                          <a:solidFill>
                            <a:srgbClr val="001F66"/>
                          </a:solidFill>
                          <a:latin typeface="Gilroy" panose="00000500000000000000" pitchFamily="2" charset="-52"/>
                          <a:ea typeface="Arial"/>
                        </a:rPr>
                        <a:t> </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1090 мг из природных </a:t>
                      </a:r>
                      <a:endParaRPr lang="ru-RU" sz="800" b="0" strike="noStrike" spc="-1">
                        <a:solidFill>
                          <a:srgbClr val="000000"/>
                        </a:solidFill>
                        <a:latin typeface="Gilroy" panose="00000500000000000000" pitchFamily="2" charset="-52"/>
                      </a:endParaRPr>
                    </a:p>
                    <a:p>
                      <a:pPr>
                        <a:lnSpc>
                          <a:spcPct val="100000"/>
                        </a:lnSpc>
                        <a:tabLst>
                          <a:tab pos="0" algn="l"/>
                        </a:tabLst>
                      </a:pPr>
                      <a:r>
                        <a:rPr lang="ru-RU" sz="800" b="0" strike="noStrike" spc="-1">
                          <a:solidFill>
                            <a:srgbClr val="001F66"/>
                          </a:solidFill>
                          <a:latin typeface="Gilroy" panose="00000500000000000000" pitchFamily="2" charset="-52"/>
                          <a:ea typeface="Arial"/>
                        </a:rPr>
                        <a:t>морских отложений </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300 мг (малат и цитрат)</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44160">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Магний</a:t>
                      </a:r>
                      <a:endParaRPr lang="ru-RU" sz="800" b="0" strike="noStrike" spc="-1">
                        <a:solidFill>
                          <a:srgbClr val="FFFFFF"/>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160 мг из Aquamin</a:t>
                      </a:r>
                      <a:r>
                        <a:rPr lang="ru-RU" sz="800" b="0" strike="noStrike" spc="-1" baseline="31000">
                          <a:solidFill>
                            <a:srgbClr val="001F66"/>
                          </a:solidFill>
                          <a:latin typeface="Gilroy" panose="00000500000000000000" pitchFamily="2" charset="-52"/>
                          <a:ea typeface="Arial"/>
                        </a:rPr>
                        <a:t>ТМ</a:t>
                      </a:r>
                      <a:r>
                        <a:rPr lang="ru-RU" sz="800" b="0" strike="noStrike" spc="-1">
                          <a:solidFill>
                            <a:srgbClr val="001F66"/>
                          </a:solidFill>
                          <a:latin typeface="Gilroy" panose="00000500000000000000" pitchFamily="2" charset="-52"/>
                          <a:ea typeface="Arial"/>
                        </a:rPr>
                        <a:t> </a:t>
                      </a:r>
                      <a:endParaRPr lang="ru-RU" sz="800" b="0" strike="noStrike" spc="-1">
                        <a:solidFill>
                          <a:srgbClr val="FFFFFF"/>
                        </a:solidFill>
                        <a:latin typeface="Gilroy" panose="00000500000000000000" pitchFamily="2" charset="-52"/>
                      </a:endParaRPr>
                    </a:p>
                    <a:p>
                      <a:pPr>
                        <a:lnSpc>
                          <a:spcPct val="100000"/>
                        </a:lnSpc>
                        <a:tabLst>
                          <a:tab pos="0" algn="l"/>
                        </a:tabLst>
                      </a:pPr>
                      <a:r>
                        <a:rPr lang="ru-RU" sz="800" b="0" strike="noStrike" spc="-1">
                          <a:solidFill>
                            <a:srgbClr val="001F66"/>
                          </a:solidFill>
                          <a:latin typeface="Gilroy" panose="00000500000000000000" pitchFamily="2" charset="-52"/>
                          <a:ea typeface="Arial"/>
                        </a:rPr>
                        <a:t>и </a:t>
                      </a:r>
                      <a:r>
                        <a:rPr lang="ru-RU" sz="900" b="0" strike="noStrike" spc="-1">
                          <a:solidFill>
                            <a:srgbClr val="001F66"/>
                          </a:solidFill>
                          <a:latin typeface="Gilroy" panose="00000500000000000000" pitchFamily="2" charset="-52"/>
                          <a:ea typeface="Arial"/>
                        </a:rPr>
                        <a:t>цитрата магния</a:t>
                      </a:r>
                      <a:endParaRPr lang="ru-RU" sz="9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665 мг из природных морских отложений </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100 мг (малат и цитрат)</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extLst>
                  <a:ext uri="{0D108BD9-81ED-4DB2-BD59-A6C34878D82A}">
                    <a16:rowId xmlns:a16="http://schemas.microsoft.com/office/drawing/2014/main" val="10002"/>
                  </a:ext>
                </a:extLst>
              </a:tr>
              <a:tr h="218160">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Цинк</a:t>
                      </a:r>
                      <a:endParaRPr lang="ru-RU" sz="800" b="0" strike="noStrike" spc="-1">
                        <a:solidFill>
                          <a:srgbClr val="000000"/>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5,36 мг</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44160">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Марганец</a:t>
                      </a:r>
                      <a:endParaRPr lang="ru-RU" sz="800" b="0" strike="noStrike" spc="-1">
                        <a:solidFill>
                          <a:srgbClr val="FFFFFF"/>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1 мг</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pPr>
                      <a:r>
                        <a:rPr lang="ru-RU" sz="800" b="0" strike="noStrike" spc="-1">
                          <a:solidFill>
                            <a:srgbClr val="001F66"/>
                          </a:solidFill>
                          <a:latin typeface="Gilroy" panose="00000500000000000000" pitchFamily="2" charset="-52"/>
                          <a:ea typeface="Arial"/>
                        </a:rPr>
                        <a:t>150 мкг из природных</a:t>
                      </a:r>
                      <a:endParaRPr lang="ru-RU" sz="800" b="0" strike="noStrike" spc="-1">
                        <a:solidFill>
                          <a:srgbClr val="FFFFFF"/>
                        </a:solidFill>
                        <a:latin typeface="Gilroy" panose="00000500000000000000" pitchFamily="2" charset="-52"/>
                      </a:endParaRPr>
                    </a:p>
                    <a:p>
                      <a:pPr>
                        <a:lnSpc>
                          <a:spcPct val="100000"/>
                        </a:lnSpc>
                        <a:tabLst>
                          <a:tab pos="0" algn="l"/>
                        </a:tabLst>
                      </a:pPr>
                      <a:r>
                        <a:rPr lang="ru-RU" sz="800" b="0" strike="noStrike" spc="-1">
                          <a:solidFill>
                            <a:srgbClr val="001F66"/>
                          </a:solidFill>
                          <a:latin typeface="Gilroy" panose="00000500000000000000" pitchFamily="2" charset="-52"/>
                          <a:ea typeface="Arial"/>
                        </a:rPr>
                        <a:t>морских отложений </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extLst>
                  <a:ext uri="{0D108BD9-81ED-4DB2-BD59-A6C34878D82A}">
                    <a16:rowId xmlns:a16="http://schemas.microsoft.com/office/drawing/2014/main" val="10004"/>
                  </a:ext>
                </a:extLst>
              </a:tr>
              <a:tr h="218160">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Кремний</a:t>
                      </a:r>
                      <a:endParaRPr lang="ru-RU" sz="800" b="0" strike="noStrike" spc="-1">
                        <a:solidFill>
                          <a:srgbClr val="000000"/>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8 мг</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pPr>
                      <a:endParaRPr lang="ru-RU" sz="800" b="0" strike="noStrike" spc="-1">
                        <a:solidFill>
                          <a:srgbClr val="001F66"/>
                        </a:solidFill>
                        <a:latin typeface="Gilroy" panose="00000500000000000000" pitchFamily="2" charset="-52"/>
                        <a:ea typeface="Arial"/>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5 мг</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18160">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Бор</a:t>
                      </a:r>
                      <a:endParaRPr lang="ru-RU" sz="800" b="0" strike="noStrike" spc="-1">
                        <a:solidFill>
                          <a:srgbClr val="FFFFFF"/>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0,8 мг</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1 мг</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extLst>
                  <a:ext uri="{0D108BD9-81ED-4DB2-BD59-A6C34878D82A}">
                    <a16:rowId xmlns:a16="http://schemas.microsoft.com/office/drawing/2014/main" val="10006"/>
                  </a:ext>
                </a:extLst>
              </a:tr>
              <a:tr h="218160">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Витамин D3</a:t>
                      </a:r>
                      <a:endParaRPr lang="ru-RU" sz="800" b="0" strike="noStrike" spc="-1">
                        <a:solidFill>
                          <a:srgbClr val="000000"/>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5 мкг (200 МЕ)</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7,5 мкг (300 МЕ)</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18160">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Витамин K2</a:t>
                      </a:r>
                      <a:endParaRPr lang="ru-RU" sz="800" b="0" strike="noStrike" spc="-1">
                        <a:solidFill>
                          <a:srgbClr val="FFFFFF"/>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75,2 мкг</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150 мкг</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039CE">
                        <a:alpha val="15000"/>
                      </a:srgbClr>
                    </a:solidFill>
                  </a:tcPr>
                </a:tc>
                <a:extLst>
                  <a:ext uri="{0D108BD9-81ED-4DB2-BD59-A6C34878D82A}">
                    <a16:rowId xmlns:a16="http://schemas.microsoft.com/office/drawing/2014/main" val="10008"/>
                  </a:ext>
                </a:extLst>
              </a:tr>
              <a:tr h="344160">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Железо</a:t>
                      </a:r>
                      <a:endParaRPr lang="ru-RU" sz="800" b="0" strike="noStrike" spc="-1">
                        <a:solidFill>
                          <a:srgbClr val="000000"/>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1,5 мг из природных</a:t>
                      </a:r>
                      <a:endParaRPr lang="ru-RU" sz="800" b="0" strike="noStrike" spc="-1">
                        <a:solidFill>
                          <a:srgbClr val="000000"/>
                        </a:solidFill>
                        <a:latin typeface="Gilroy" panose="00000500000000000000" pitchFamily="2" charset="-52"/>
                      </a:endParaRPr>
                    </a:p>
                    <a:p>
                      <a:pPr>
                        <a:lnSpc>
                          <a:spcPct val="100000"/>
                        </a:lnSpc>
                        <a:tabLst>
                          <a:tab pos="0" algn="l"/>
                        </a:tabLst>
                      </a:pPr>
                      <a:r>
                        <a:rPr lang="ru-RU" sz="800" b="0" strike="noStrike" spc="-1">
                          <a:solidFill>
                            <a:srgbClr val="001F66"/>
                          </a:solidFill>
                          <a:latin typeface="Gilroy" panose="00000500000000000000" pitchFamily="2" charset="-52"/>
                          <a:ea typeface="Arial"/>
                        </a:rPr>
                        <a:t>морских отложений </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000000"/>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344160">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Хром</a:t>
                      </a:r>
                      <a:endParaRPr lang="ru-RU" sz="800" b="0" strike="noStrike" spc="-1">
                        <a:solidFill>
                          <a:srgbClr val="FFFFFF"/>
                        </a:solidFill>
                        <a:latin typeface="Gilroy" panose="00000500000000000000" pitchFamily="2" charset="-52"/>
                      </a:endParaRPr>
                    </a:p>
                  </a:txBody>
                  <a:tcPr marL="50760" marR="50760">
                    <a:lnL w="12240">
                      <a:no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240">
                      <a:noFill/>
                      <a:prstDash val="soli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240">
                      <a:noFill/>
                      <a:prstDash val="soli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a:solidFill>
                            <a:srgbClr val="001F66"/>
                          </a:solidFill>
                          <a:latin typeface="Gilroy" panose="00000500000000000000" pitchFamily="2" charset="-52"/>
                          <a:ea typeface="Arial"/>
                        </a:rPr>
                        <a:t>12 мкг из природных</a:t>
                      </a:r>
                      <a:endParaRPr lang="ru-RU" sz="800" b="0" strike="noStrike" spc="-1">
                        <a:solidFill>
                          <a:srgbClr val="FFFFFF"/>
                        </a:solidFill>
                        <a:latin typeface="Gilroy" panose="00000500000000000000" pitchFamily="2" charset="-52"/>
                      </a:endParaRPr>
                    </a:p>
                    <a:p>
                      <a:pPr>
                        <a:lnSpc>
                          <a:spcPct val="100000"/>
                        </a:lnSpc>
                        <a:tabLst>
                          <a:tab pos="0" algn="l"/>
                        </a:tabLst>
                      </a:pPr>
                      <a:r>
                        <a:rPr lang="ru-RU" sz="800" b="0" strike="noStrike" spc="-1">
                          <a:solidFill>
                            <a:srgbClr val="001F66"/>
                          </a:solidFill>
                          <a:latin typeface="Gilroy" panose="00000500000000000000" pitchFamily="2" charset="-52"/>
                          <a:ea typeface="Arial"/>
                        </a:rPr>
                        <a:t>морских отложений </a:t>
                      </a:r>
                      <a:endParaRPr lang="ru-RU" sz="800" b="0" strike="noStrike" spc="-1">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240">
                      <a:noFill/>
                      <a:prstDash val="solid"/>
                    </a:lnB>
                    <a:lnTlToBr w="12700" cmpd="sng">
                      <a:noFill/>
                      <a:prstDash val="solid"/>
                    </a:lnTlToBr>
                    <a:lnBlToTr w="12700" cmpd="sng">
                      <a:noFill/>
                      <a:prstDash val="solid"/>
                    </a:lnBlToTr>
                    <a:solidFill>
                      <a:srgbClr val="1039CE">
                        <a:alpha val="15000"/>
                      </a:srgbClr>
                    </a:solidFill>
                  </a:tcPr>
                </a:tc>
                <a:tc>
                  <a:txBody>
                    <a:bodyPr/>
                    <a:lstStyle/>
                    <a:p>
                      <a:pPr>
                        <a:lnSpc>
                          <a:spcPct val="100000"/>
                        </a:lnSpc>
                        <a:tabLst>
                          <a:tab pos="0" algn="l"/>
                        </a:tabLst>
                      </a:pPr>
                      <a:r>
                        <a:rPr lang="ru-RU" sz="800" b="0" strike="noStrike" spc="-1" dirty="0">
                          <a:solidFill>
                            <a:srgbClr val="001F66"/>
                          </a:solidFill>
                          <a:latin typeface="Gilroy" panose="00000500000000000000" pitchFamily="2" charset="-52"/>
                          <a:ea typeface="Arial"/>
                        </a:rPr>
                        <a:t>-</a:t>
                      </a:r>
                      <a:endParaRPr lang="ru-RU" sz="800" b="0" strike="noStrike" spc="-1" dirty="0">
                        <a:solidFill>
                          <a:srgbClr val="FFFFFF"/>
                        </a:solidFill>
                        <a:latin typeface="Gilroy" panose="00000500000000000000" pitchFamily="2" charset="-52"/>
                      </a:endParaRPr>
                    </a:p>
                  </a:txBody>
                  <a:tcPr marL="50760" marR="50760">
                    <a:lnL w="12700" cap="flat" cmpd="sng" algn="ctr">
                      <a:noFill/>
                      <a:prstDash val="solid"/>
                      <a:round/>
                      <a:headEnd type="none" w="med" len="med"/>
                      <a:tailEnd type="none" w="med" len="med"/>
                    </a:lnL>
                    <a:lnR w="12240">
                      <a:noFill/>
                      <a:prstDash val="solid"/>
                    </a:lnR>
                    <a:lnT w="12700" cap="flat" cmpd="sng" algn="ctr">
                      <a:noFill/>
                      <a:prstDash val="solid"/>
                      <a:round/>
                      <a:headEnd type="none" w="med" len="med"/>
                      <a:tailEnd type="none" w="med" len="med"/>
                    </a:lnT>
                    <a:lnB w="12240">
                      <a:noFill/>
                      <a:prstDash val="solid"/>
                    </a:lnB>
                    <a:lnTlToBr w="12700" cmpd="sng">
                      <a:noFill/>
                      <a:prstDash val="solid"/>
                    </a:lnTlToBr>
                    <a:lnBlToTr w="12700" cmpd="sng">
                      <a:noFill/>
                      <a:prstDash val="solid"/>
                    </a:lnBlToTr>
                    <a:solidFill>
                      <a:srgbClr val="1039CE">
                        <a:alpha val="15000"/>
                      </a:srgbClr>
                    </a:solidFill>
                  </a:tcPr>
                </a:tc>
                <a:extLst>
                  <a:ext uri="{0D108BD9-81ED-4DB2-BD59-A6C34878D82A}">
                    <a16:rowId xmlns:a16="http://schemas.microsoft.com/office/drawing/2014/main" val="10010"/>
                  </a:ext>
                </a:extLst>
              </a:tr>
            </a:tbl>
          </a:graphicData>
        </a:graphic>
      </p:graphicFrame>
      <p:pic>
        <p:nvPicPr>
          <p:cNvPr id="366" name="Calci-Prime преза-35.png" descr="Calci-Prime преза-35.png"/>
          <p:cNvPicPr/>
          <p:nvPr/>
        </p:nvPicPr>
        <p:blipFill>
          <a:blip r:embed="rId3"/>
          <a:srcRect b="169"/>
          <a:stretch/>
        </p:blipFill>
        <p:spPr>
          <a:xfrm>
            <a:off x="7950240" y="4815360"/>
            <a:ext cx="786240" cy="137160"/>
          </a:xfrm>
          <a:prstGeom prst="rect">
            <a:avLst/>
          </a:prstGeom>
          <a:ln w="12600">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pic>
        <p:nvPicPr>
          <p:cNvPr id="368" name="133_magical.jpg" descr="133_magical.jpg"/>
          <p:cNvPicPr/>
          <p:nvPr/>
        </p:nvPicPr>
        <p:blipFill>
          <a:blip r:embed="rId3"/>
          <a:srcRect l="32180" r="23294"/>
          <a:stretch/>
        </p:blipFill>
        <p:spPr>
          <a:xfrm>
            <a:off x="5712840" y="0"/>
            <a:ext cx="3432600" cy="5142600"/>
          </a:xfrm>
          <a:prstGeom prst="rect">
            <a:avLst/>
          </a:prstGeom>
          <a:ln w="12600">
            <a:noFill/>
          </a:ln>
        </p:spPr>
      </p:pic>
      <p:sp>
        <p:nvSpPr>
          <p:cNvPr id="369" name="Омега-3 — собирательное название полиненасыщенных жирных кислот (ПНЖК)"/>
          <p:cNvSpPr/>
          <p:nvPr/>
        </p:nvSpPr>
        <p:spPr>
          <a:xfrm>
            <a:off x="401650" y="406440"/>
            <a:ext cx="4552400"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err="1">
                <a:solidFill>
                  <a:srgbClr val="001F66"/>
                </a:solidFill>
                <a:latin typeface="Gilroy" panose="00000500000000000000" pitchFamily="2" charset="-52"/>
                <a:ea typeface="Gilroy Bold"/>
              </a:rPr>
              <a:t>Calci-Prime</a:t>
            </a:r>
            <a:r>
              <a:rPr lang="ru-RU" sz="2700" b="1" strike="noStrike" spc="-1" dirty="0">
                <a:solidFill>
                  <a:srgbClr val="001F66"/>
                </a:solidFill>
                <a:latin typeface="Gilroy" panose="00000500000000000000" pitchFamily="2" charset="-52"/>
                <a:ea typeface="Gilroy Bold"/>
              </a:rPr>
              <a:t>: преимущество </a:t>
            </a:r>
            <a:r>
              <a:rPr sz="2700" dirty="0">
                <a:latin typeface="Gilroy" panose="00000500000000000000" pitchFamily="2" charset="-52"/>
              </a:rPr>
              <a:t/>
            </a:r>
            <a:br>
              <a:rPr sz="2700" dirty="0">
                <a:latin typeface="Gilroy" panose="00000500000000000000" pitchFamily="2" charset="-52"/>
              </a:rPr>
            </a:br>
            <a:r>
              <a:rPr lang="ru-RU" sz="2700" b="1" strike="noStrike" spc="-1" dirty="0">
                <a:solidFill>
                  <a:srgbClr val="001F66"/>
                </a:solidFill>
                <a:latin typeface="Gilroy" panose="00000500000000000000" pitchFamily="2" charset="-52"/>
                <a:ea typeface="Gilroy Bold"/>
              </a:rPr>
              <a:t>относительно </a:t>
            </a:r>
            <a:r>
              <a:rPr lang="ru-RU" sz="2700" b="1" strike="noStrike" spc="-1" dirty="0" err="1">
                <a:solidFill>
                  <a:srgbClr val="001F66"/>
                </a:solidFill>
                <a:latin typeface="Gilroy" panose="00000500000000000000" pitchFamily="2" charset="-52"/>
                <a:ea typeface="Gilroy Bold"/>
              </a:rPr>
              <a:t>MagiCal</a:t>
            </a:r>
            <a:endParaRPr lang="ru-RU" sz="2700" b="0" strike="noStrike" spc="-1" dirty="0">
              <a:solidFill>
                <a:srgbClr val="000000"/>
              </a:solidFill>
              <a:latin typeface="Gilroy" panose="00000500000000000000" pitchFamily="2" charset="-52"/>
            </a:endParaRPr>
          </a:p>
        </p:txBody>
      </p:sp>
      <p:sp>
        <p:nvSpPr>
          <p:cNvPr id="370"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372" name="Поступают в организм  в основном с пищей —…"/>
          <p:cNvSpPr/>
          <p:nvPr/>
        </p:nvSpPr>
        <p:spPr>
          <a:xfrm>
            <a:off x="951140" y="2222640"/>
            <a:ext cx="3498394"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7"/>
                </a:solidFill>
                <a:latin typeface="Gilroy" panose="00000500000000000000" pitchFamily="2" charset="-52"/>
                <a:ea typeface="Gilroy Regular"/>
              </a:rPr>
              <a:t>Магний из двух источников: органической соли </a:t>
            </a:r>
            <a:endParaRPr lang="ru-RU" sz="1200" b="0" strike="noStrike" spc="-1">
              <a:solidFill>
                <a:srgbClr val="000000"/>
              </a:solidFill>
              <a:latin typeface="Gilroy" panose="00000500000000000000" pitchFamily="2" charset="-52"/>
            </a:endParaRPr>
          </a:p>
          <a:p>
            <a:pPr>
              <a:lnSpc>
                <a:spcPct val="100000"/>
              </a:lnSpc>
              <a:tabLst>
                <a:tab pos="0" algn="l"/>
              </a:tabLst>
            </a:pPr>
            <a:r>
              <a:rPr lang="ru-RU" sz="1200" b="0" strike="noStrike" spc="-1">
                <a:solidFill>
                  <a:srgbClr val="001F67"/>
                </a:solidFill>
                <a:latin typeface="Gilroy" panose="00000500000000000000" pitchFamily="2" charset="-52"/>
                <a:ea typeface="Gilroy Regular"/>
              </a:rPr>
              <a:t>цитрата магния и природного</a:t>
            </a:r>
            <a:endParaRPr lang="ru-RU" sz="1200" b="0" strike="noStrike" spc="-1">
              <a:solidFill>
                <a:srgbClr val="000000"/>
              </a:solidFill>
              <a:latin typeface="Gilroy" panose="00000500000000000000" pitchFamily="2" charset="-52"/>
            </a:endParaRPr>
          </a:p>
          <a:p>
            <a:pPr>
              <a:lnSpc>
                <a:spcPct val="100000"/>
              </a:lnSpc>
              <a:tabLst>
                <a:tab pos="0" algn="l"/>
              </a:tabLst>
            </a:pPr>
            <a:r>
              <a:rPr lang="ru-RU" sz="1200" b="0" strike="noStrike" spc="-1">
                <a:solidFill>
                  <a:srgbClr val="001F67"/>
                </a:solidFill>
                <a:latin typeface="Gilroy" panose="00000500000000000000" pitchFamily="2" charset="-52"/>
                <a:ea typeface="Gilroy Regular"/>
              </a:rPr>
              <a:t>патентованного ингредиента Aquamin</a:t>
            </a:r>
            <a:r>
              <a:rPr lang="ru-RU" sz="1200" b="0" strike="noStrike" spc="-1" baseline="31000">
                <a:solidFill>
                  <a:srgbClr val="001F67"/>
                </a:solidFill>
                <a:latin typeface="Gilroy" panose="00000500000000000000" pitchFamily="2" charset="-52"/>
                <a:ea typeface="Gilroy Regular"/>
              </a:rPr>
              <a:t>ТМ</a:t>
            </a:r>
            <a:endParaRPr lang="ru-RU" sz="1200" b="0" strike="noStrike" spc="-1">
              <a:solidFill>
                <a:srgbClr val="000000"/>
              </a:solidFill>
              <a:latin typeface="Gilroy" panose="00000500000000000000" pitchFamily="2" charset="-52"/>
            </a:endParaRPr>
          </a:p>
        </p:txBody>
      </p:sp>
      <p:sp>
        <p:nvSpPr>
          <p:cNvPr id="373" name="Поступают в организм  в основном с пищей —…"/>
          <p:cNvSpPr/>
          <p:nvPr/>
        </p:nvSpPr>
        <p:spPr>
          <a:xfrm>
            <a:off x="951140" y="2974320"/>
            <a:ext cx="4194803"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7"/>
                </a:solidFill>
                <a:latin typeface="Gilroy" panose="00000500000000000000" pitchFamily="2" charset="-52"/>
                <a:ea typeface="Gilroy Regular"/>
              </a:rPr>
              <a:t>Состав усилен витаминами D3 и K2, цинком, кремнием </a:t>
            </a:r>
            <a:endParaRPr lang="ru-RU" sz="1200" b="0" strike="noStrike" spc="-1">
              <a:solidFill>
                <a:srgbClr val="000000"/>
              </a:solidFill>
              <a:latin typeface="Gilroy" panose="00000500000000000000" pitchFamily="2" charset="-52"/>
            </a:endParaRPr>
          </a:p>
          <a:p>
            <a:pPr>
              <a:lnSpc>
                <a:spcPct val="100000"/>
              </a:lnSpc>
              <a:tabLst>
                <a:tab pos="0" algn="l"/>
              </a:tabLst>
            </a:pPr>
            <a:r>
              <a:rPr lang="ru-RU" sz="1200" b="0" strike="noStrike" spc="-1">
                <a:solidFill>
                  <a:srgbClr val="001F67"/>
                </a:solidFill>
                <a:latin typeface="Gilroy" panose="00000500000000000000" pitchFamily="2" charset="-52"/>
                <a:ea typeface="Gilroy Regular"/>
              </a:rPr>
              <a:t>и бором, которые улучшают минеральный обмен в костях</a:t>
            </a:r>
            <a:endParaRPr lang="ru-RU" sz="1200" b="0" strike="noStrike" spc="-1">
              <a:solidFill>
                <a:srgbClr val="000000"/>
              </a:solidFill>
              <a:latin typeface="Gilroy" panose="00000500000000000000" pitchFamily="2" charset="-52"/>
            </a:endParaRPr>
          </a:p>
        </p:txBody>
      </p:sp>
      <p:sp>
        <p:nvSpPr>
          <p:cNvPr id="374" name="Поступают в организм  в основном с пищей —…"/>
          <p:cNvSpPr/>
          <p:nvPr/>
        </p:nvSpPr>
        <p:spPr>
          <a:xfrm>
            <a:off x="951140" y="1666080"/>
            <a:ext cx="3852401"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Кальций из патентованного ингредиента </a:t>
            </a:r>
            <a:r>
              <a:rPr lang="ru-RU" sz="1200" b="0" strike="noStrike" spc="-1" dirty="0" err="1">
                <a:solidFill>
                  <a:srgbClr val="001F67"/>
                </a:solidFill>
                <a:latin typeface="Gilroy" panose="00000500000000000000" pitchFamily="2" charset="-52"/>
                <a:ea typeface="Gilroy Regular"/>
              </a:rPr>
              <a:t>Aquamin</a:t>
            </a:r>
            <a:r>
              <a:rPr lang="ru-RU" sz="1200" b="0" strike="noStrike" spc="-1" baseline="31000" dirty="0" err="1">
                <a:solidFill>
                  <a:srgbClr val="001F67"/>
                </a:solidFill>
                <a:latin typeface="Gilroy" panose="00000500000000000000" pitchFamily="2" charset="-52"/>
                <a:ea typeface="Gilroy Regular"/>
              </a:rPr>
              <a:t>ТМ</a:t>
            </a:r>
            <a:r>
              <a:rPr lang="ru-RU" sz="1200" b="0" strike="noStrike" spc="-1" baseline="31000" dirty="0">
                <a:solidFill>
                  <a:srgbClr val="001F67"/>
                </a:solidFill>
                <a:latin typeface="Gilroy" panose="00000500000000000000" pitchFamily="2" charset="-52"/>
                <a:ea typeface="Gilroy Regular"/>
              </a:rPr>
              <a:t>  </a:t>
            </a:r>
            <a:endParaRPr lang="ru-RU" sz="1200" b="0" strike="noStrike" spc="-1" dirty="0">
              <a:solidFill>
                <a:srgbClr val="000000"/>
              </a:solidFill>
              <a:latin typeface="Gilroy" panose="00000500000000000000" pitchFamily="2" charset="-52"/>
            </a:endParaRPr>
          </a:p>
          <a:p>
            <a:pPr>
              <a:lnSpc>
                <a:spcPct val="100000"/>
              </a:lnSpc>
              <a:tabLst>
                <a:tab pos="0" algn="l"/>
              </a:tabLst>
            </a:pPr>
            <a:r>
              <a:rPr lang="ru-RU" sz="1200" b="0" strike="noStrike" spc="-1" dirty="0">
                <a:solidFill>
                  <a:srgbClr val="001F67"/>
                </a:solidFill>
                <a:latin typeface="Gilroy" panose="00000500000000000000" pitchFamily="2" charset="-52"/>
                <a:ea typeface="Gilroy Regular"/>
              </a:rPr>
              <a:t>с доказанной эффективностью</a:t>
            </a:r>
            <a:endParaRPr lang="ru-RU" sz="1200" b="0" strike="noStrike" spc="-1" dirty="0">
              <a:solidFill>
                <a:srgbClr val="000000"/>
              </a:solidFill>
              <a:latin typeface="Gilroy" panose="00000500000000000000" pitchFamily="2" charset="-52"/>
            </a:endParaRPr>
          </a:p>
        </p:txBody>
      </p:sp>
      <p:pic>
        <p:nvPicPr>
          <p:cNvPr id="375" name="Безымянный-1-36.png" descr="Безымянный-1-36.png"/>
          <p:cNvPicPr/>
          <p:nvPr/>
        </p:nvPicPr>
        <p:blipFill>
          <a:blip r:embed="rId4"/>
          <a:srcRect l="28"/>
          <a:stretch/>
        </p:blipFill>
        <p:spPr>
          <a:xfrm>
            <a:off x="406440" y="1625760"/>
            <a:ext cx="430560" cy="430560"/>
          </a:xfrm>
          <a:prstGeom prst="rect">
            <a:avLst/>
          </a:prstGeom>
          <a:ln w="12600">
            <a:noFill/>
          </a:ln>
        </p:spPr>
      </p:pic>
      <p:pic>
        <p:nvPicPr>
          <p:cNvPr id="376" name="Безымянный-1-47.png" descr="Безымянный-1-47.png"/>
          <p:cNvPicPr/>
          <p:nvPr/>
        </p:nvPicPr>
        <p:blipFill>
          <a:blip r:embed="rId5"/>
          <a:stretch/>
        </p:blipFill>
        <p:spPr>
          <a:xfrm>
            <a:off x="406440" y="2273400"/>
            <a:ext cx="430560" cy="430560"/>
          </a:xfrm>
          <a:prstGeom prst="rect">
            <a:avLst/>
          </a:prstGeom>
          <a:ln w="12600">
            <a:noFill/>
          </a:ln>
        </p:spPr>
      </p:pic>
      <p:pic>
        <p:nvPicPr>
          <p:cNvPr id="377" name="Безымянный-1-34.png" descr="Безымянный-1-34.png"/>
          <p:cNvPicPr/>
          <p:nvPr/>
        </p:nvPicPr>
        <p:blipFill>
          <a:blip r:embed="rId6"/>
          <a:stretch/>
        </p:blipFill>
        <p:spPr>
          <a:xfrm>
            <a:off x="406440" y="2933640"/>
            <a:ext cx="430560" cy="430560"/>
          </a:xfrm>
          <a:prstGeom prst="rect">
            <a:avLst/>
          </a:prstGeom>
          <a:ln w="12600">
            <a:noFill/>
          </a:ln>
        </p:spPr>
      </p:pic>
      <p:pic>
        <p:nvPicPr>
          <p:cNvPr id="378" name="Calci-Prime преза-37.png" descr="Calci-Prime преза-37.png"/>
          <p:cNvPicPr/>
          <p:nvPr/>
        </p:nvPicPr>
        <p:blipFill>
          <a:blip r:embed="rId7"/>
          <a:srcRect t="832" b="832"/>
          <a:stretch/>
        </p:blipFill>
        <p:spPr>
          <a:xfrm>
            <a:off x="7950240" y="4815360"/>
            <a:ext cx="786240" cy="137160"/>
          </a:xfrm>
          <a:prstGeom prst="rect">
            <a:avLst/>
          </a:prstGeom>
          <a:ln w="12600">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sp>
        <p:nvSpPr>
          <p:cNvPr id="380" name="Омега-3 — собирательное название полиненасыщенных жирных кислот (ПНЖК)"/>
          <p:cNvSpPr/>
          <p:nvPr/>
        </p:nvSpPr>
        <p:spPr>
          <a:xfrm>
            <a:off x="391700" y="406440"/>
            <a:ext cx="5025286"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err="1">
                <a:solidFill>
                  <a:srgbClr val="001F66"/>
                </a:solidFill>
                <a:latin typeface="Gilroy" panose="00000500000000000000" pitchFamily="2" charset="-52"/>
                <a:ea typeface="Gilroy Bold"/>
              </a:rPr>
              <a:t>Calci-Prime</a:t>
            </a:r>
            <a:r>
              <a:rPr lang="ru-RU" sz="2700" b="1" strike="noStrike" spc="-1" dirty="0">
                <a:solidFill>
                  <a:srgbClr val="001F66"/>
                </a:solidFill>
                <a:latin typeface="Gilroy" panose="00000500000000000000" pitchFamily="2" charset="-52"/>
                <a:ea typeface="Gilroy Bold"/>
              </a:rPr>
              <a:t>: преимущество </a:t>
            </a:r>
            <a:r>
              <a:rPr sz="2700" dirty="0">
                <a:latin typeface="Gilroy" panose="00000500000000000000" pitchFamily="2" charset="-52"/>
              </a:rPr>
              <a:t/>
            </a:r>
            <a:br>
              <a:rPr sz="2700" dirty="0">
                <a:latin typeface="Gilroy" panose="00000500000000000000" pitchFamily="2" charset="-52"/>
              </a:rPr>
            </a:br>
            <a:r>
              <a:rPr lang="ru-RU" sz="2700" b="1" strike="noStrike" spc="-1" dirty="0">
                <a:solidFill>
                  <a:srgbClr val="001F66"/>
                </a:solidFill>
                <a:latin typeface="Gilroy" panose="00000500000000000000" pitchFamily="2" charset="-52"/>
                <a:ea typeface="Gilroy Bold"/>
              </a:rPr>
              <a:t>относительно </a:t>
            </a:r>
            <a:r>
              <a:rPr lang="ru-RU" sz="2700" b="1" strike="noStrike" spc="-1" dirty="0" err="1">
                <a:solidFill>
                  <a:srgbClr val="001F66"/>
                </a:solidFill>
                <a:latin typeface="Gilroy" panose="00000500000000000000" pitchFamily="2" charset="-52"/>
                <a:ea typeface="Gilroy Bold"/>
              </a:rPr>
              <a:t>Ca-Mg</a:t>
            </a:r>
            <a:r>
              <a:rPr lang="ru-RU" sz="2700" b="1" strike="noStrike" spc="-1" dirty="0">
                <a:solidFill>
                  <a:srgbClr val="001F66"/>
                </a:solidFill>
                <a:latin typeface="Gilroy" panose="00000500000000000000" pitchFamily="2" charset="-52"/>
                <a:ea typeface="Gilroy Bold"/>
              </a:rPr>
              <a:t> </a:t>
            </a:r>
            <a:r>
              <a:rPr lang="ru-RU" sz="2700" b="1" strike="noStrike" spc="-1" dirty="0" err="1">
                <a:solidFill>
                  <a:srgbClr val="001F66"/>
                </a:solidFill>
                <a:latin typeface="Gilroy" panose="00000500000000000000" pitchFamily="2" charset="-52"/>
                <a:ea typeface="Gilroy Bold"/>
              </a:rPr>
              <a:t>Complex</a:t>
            </a:r>
            <a:endParaRPr lang="ru-RU" sz="2700" b="0" strike="noStrike" spc="-1" dirty="0">
              <a:solidFill>
                <a:srgbClr val="000000"/>
              </a:solidFill>
              <a:latin typeface="Gilroy" panose="00000500000000000000" pitchFamily="2" charset="-52"/>
            </a:endParaRPr>
          </a:p>
        </p:txBody>
      </p:sp>
      <p:sp>
        <p:nvSpPr>
          <p:cNvPr id="381"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pic>
        <p:nvPicPr>
          <p:cNvPr id="382" name="Безымянный-1-44.png" descr="Безымянный-1-44.png"/>
          <p:cNvPicPr/>
          <p:nvPr/>
        </p:nvPicPr>
        <p:blipFill>
          <a:blip r:embed="rId3"/>
          <a:stretch/>
        </p:blipFill>
        <p:spPr>
          <a:xfrm>
            <a:off x="7950240" y="4815360"/>
            <a:ext cx="786240" cy="137160"/>
          </a:xfrm>
          <a:prstGeom prst="rect">
            <a:avLst/>
          </a:prstGeom>
          <a:ln w="12600">
            <a:noFill/>
          </a:ln>
        </p:spPr>
      </p:pic>
      <p:sp>
        <p:nvSpPr>
          <p:cNvPr id="384" name="Поступают в организм  в основном с пищей —…"/>
          <p:cNvSpPr/>
          <p:nvPr/>
        </p:nvSpPr>
        <p:spPr>
          <a:xfrm>
            <a:off x="938600" y="1666080"/>
            <a:ext cx="3389760" cy="369332"/>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ru-RU" sz="1200" b="0" strike="noStrike" spc="-1">
                <a:solidFill>
                  <a:srgbClr val="001F67"/>
                </a:solidFill>
                <a:latin typeface="Gilroy" panose="00000500000000000000" pitchFamily="2" charset="-52"/>
                <a:ea typeface="Gilroy Regular"/>
              </a:rPr>
              <a:t>В 1 суточной дозе (4 капсулы) больше кальция (+ 83%) и магния (+ 60%)*  </a:t>
            </a:r>
            <a:endParaRPr lang="ru-RU" sz="1200" b="0" strike="noStrike" spc="-1">
              <a:solidFill>
                <a:srgbClr val="000000"/>
              </a:solidFill>
              <a:latin typeface="Gilroy" panose="00000500000000000000" pitchFamily="2" charset="-52"/>
            </a:endParaRPr>
          </a:p>
        </p:txBody>
      </p:sp>
      <p:sp>
        <p:nvSpPr>
          <p:cNvPr id="385" name="Поступают в организм  в основном с пищей —…"/>
          <p:cNvSpPr/>
          <p:nvPr/>
        </p:nvSpPr>
        <p:spPr>
          <a:xfrm>
            <a:off x="938600" y="2402640"/>
            <a:ext cx="2626425"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7"/>
                </a:solidFill>
                <a:latin typeface="Gilroy" panose="00000500000000000000" pitchFamily="2" charset="-52"/>
                <a:ea typeface="Gilroy Regular"/>
              </a:rPr>
              <a:t>Состав усилен цинком и марганцем</a:t>
            </a:r>
            <a:endParaRPr lang="ru-RU" sz="1200" b="0" strike="noStrike" spc="-1">
              <a:solidFill>
                <a:srgbClr val="000000"/>
              </a:solidFill>
              <a:latin typeface="Gilroy" panose="00000500000000000000" pitchFamily="2" charset="-52"/>
            </a:endParaRPr>
          </a:p>
        </p:txBody>
      </p:sp>
      <p:sp>
        <p:nvSpPr>
          <p:cNvPr id="386" name="Поступают в организм  в основном с пищей —…"/>
          <p:cNvSpPr/>
          <p:nvPr/>
        </p:nvSpPr>
        <p:spPr>
          <a:xfrm>
            <a:off x="938600" y="3063240"/>
            <a:ext cx="2846870"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1 упаковки хватит на 30 дней вместо 22</a:t>
            </a:r>
            <a:endParaRPr lang="ru-RU" sz="1200" b="0" strike="noStrike" spc="-1" dirty="0">
              <a:solidFill>
                <a:srgbClr val="000000"/>
              </a:solidFill>
              <a:latin typeface="Gilroy" panose="00000500000000000000" pitchFamily="2" charset="-52"/>
            </a:endParaRPr>
          </a:p>
        </p:txBody>
      </p:sp>
      <p:pic>
        <p:nvPicPr>
          <p:cNvPr id="387" name="Безымянный-1-45.png" descr="Безымянный-1-45.png"/>
          <p:cNvPicPr/>
          <p:nvPr/>
        </p:nvPicPr>
        <p:blipFill>
          <a:blip r:embed="rId4"/>
          <a:stretch/>
        </p:blipFill>
        <p:spPr>
          <a:xfrm>
            <a:off x="406440" y="1625760"/>
            <a:ext cx="430560" cy="430560"/>
          </a:xfrm>
          <a:prstGeom prst="rect">
            <a:avLst/>
          </a:prstGeom>
          <a:ln w="12600">
            <a:noFill/>
          </a:ln>
        </p:spPr>
      </p:pic>
      <p:pic>
        <p:nvPicPr>
          <p:cNvPr id="388" name="Безымянный-1-48.png" descr="Безымянный-1-48.png"/>
          <p:cNvPicPr/>
          <p:nvPr/>
        </p:nvPicPr>
        <p:blipFill>
          <a:blip r:embed="rId5"/>
          <a:stretch/>
        </p:blipFill>
        <p:spPr>
          <a:xfrm>
            <a:off x="406440" y="2273400"/>
            <a:ext cx="430560" cy="430560"/>
          </a:xfrm>
          <a:prstGeom prst="rect">
            <a:avLst/>
          </a:prstGeom>
          <a:ln w="12600">
            <a:noFill/>
          </a:ln>
        </p:spPr>
      </p:pic>
      <p:pic>
        <p:nvPicPr>
          <p:cNvPr id="389" name="Безымянный-1-40.png" descr="Безымянный-1-40.png"/>
          <p:cNvPicPr/>
          <p:nvPr/>
        </p:nvPicPr>
        <p:blipFill>
          <a:blip r:embed="rId6"/>
          <a:srcRect t="28"/>
          <a:stretch/>
        </p:blipFill>
        <p:spPr>
          <a:xfrm>
            <a:off x="406440" y="2934000"/>
            <a:ext cx="430560" cy="430560"/>
          </a:xfrm>
          <a:prstGeom prst="rect">
            <a:avLst/>
          </a:prstGeom>
          <a:ln w="12600">
            <a:noFill/>
          </a:ln>
        </p:spPr>
      </p:pic>
      <p:pic>
        <p:nvPicPr>
          <p:cNvPr id="390" name="ca_mg.jpg" descr="ca_mg.jpg"/>
          <p:cNvPicPr/>
          <p:nvPr/>
        </p:nvPicPr>
        <p:blipFill>
          <a:blip r:embed="rId7"/>
          <a:srcRect l="21305" r="11923"/>
          <a:stretch/>
        </p:blipFill>
        <p:spPr>
          <a:xfrm>
            <a:off x="5712840" y="0"/>
            <a:ext cx="3432600" cy="5142600"/>
          </a:xfrm>
          <a:prstGeom prst="rect">
            <a:avLst/>
          </a:prstGeom>
          <a:ln w="12600">
            <a:noFill/>
          </a:ln>
        </p:spPr>
      </p:pic>
      <p:pic>
        <p:nvPicPr>
          <p:cNvPr id="391" name="Calci-Prime преза-37.png" descr="Calci-Prime преза-37.png"/>
          <p:cNvPicPr/>
          <p:nvPr/>
        </p:nvPicPr>
        <p:blipFill>
          <a:blip r:embed="rId8"/>
          <a:srcRect t="832" b="832"/>
          <a:stretch/>
        </p:blipFill>
        <p:spPr>
          <a:xfrm>
            <a:off x="7950240" y="4815360"/>
            <a:ext cx="786240" cy="137160"/>
          </a:xfrm>
          <a:prstGeom prst="rect">
            <a:avLst/>
          </a:prstGeom>
          <a:ln w="12600">
            <a:noFill/>
          </a:ln>
        </p:spPr>
      </p:pic>
      <p:sp>
        <p:nvSpPr>
          <p:cNvPr id="392" name="*Это компенсирует возможную меньшую биодоступность кальция…"/>
          <p:cNvSpPr/>
          <p:nvPr/>
        </p:nvSpPr>
        <p:spPr>
          <a:xfrm>
            <a:off x="1434930" y="4629010"/>
            <a:ext cx="4126322" cy="30777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000" b="0" strike="noStrike" spc="-1" dirty="0">
                <a:solidFill>
                  <a:srgbClr val="001F66"/>
                </a:solidFill>
                <a:latin typeface="Gilroy" panose="00000500000000000000" pitchFamily="2" charset="-52"/>
                <a:ea typeface="Gilroy Regular"/>
              </a:rPr>
              <a:t>*Это компенсирует возможную меньшую </a:t>
            </a:r>
            <a:r>
              <a:rPr lang="ru-RU" sz="1000" b="0" strike="noStrike" spc="-1" dirty="0" err="1">
                <a:solidFill>
                  <a:srgbClr val="001F66"/>
                </a:solidFill>
                <a:latin typeface="Gilroy" panose="00000500000000000000" pitchFamily="2" charset="-52"/>
                <a:ea typeface="Gilroy Regular"/>
              </a:rPr>
              <a:t>биодоступность</a:t>
            </a:r>
            <a:r>
              <a:rPr lang="ru-RU" sz="1000" b="0" strike="noStrike" spc="-1" dirty="0">
                <a:solidFill>
                  <a:srgbClr val="001F66"/>
                </a:solidFill>
                <a:latin typeface="Gilroy" panose="00000500000000000000" pitchFamily="2" charset="-52"/>
                <a:ea typeface="Gilroy Regular"/>
              </a:rPr>
              <a:t> кальция </a:t>
            </a:r>
            <a:endParaRPr lang="ru-RU" sz="1000" b="0" strike="noStrike" spc="-1" dirty="0">
              <a:solidFill>
                <a:srgbClr val="000000"/>
              </a:solidFill>
              <a:latin typeface="Gilroy" panose="00000500000000000000" pitchFamily="2" charset="-52"/>
            </a:endParaRPr>
          </a:p>
          <a:p>
            <a:pPr>
              <a:lnSpc>
                <a:spcPct val="100000"/>
              </a:lnSpc>
              <a:tabLst>
                <a:tab pos="0" algn="l"/>
              </a:tabLst>
            </a:pPr>
            <a:r>
              <a:rPr lang="ru-RU" sz="1000" b="0" strike="noStrike" spc="-1" dirty="0">
                <a:solidFill>
                  <a:srgbClr val="001F66"/>
                </a:solidFill>
                <a:latin typeface="Gilroy" panose="00000500000000000000" pitchFamily="2" charset="-52"/>
                <a:ea typeface="Gilroy Regular"/>
              </a:rPr>
              <a:t>из неорганической формы карбоната по сравнению с цитратом </a:t>
            </a:r>
            <a:r>
              <a:rPr lang="ru-RU" sz="1000" b="0" strike="noStrike" spc="-1" baseline="31000" dirty="0">
                <a:solidFill>
                  <a:srgbClr val="001F66"/>
                </a:solidFill>
                <a:latin typeface="Gilroy" panose="00000500000000000000" pitchFamily="2" charset="-52"/>
                <a:ea typeface="Gilroy Regular"/>
              </a:rPr>
              <a:t>[25]</a:t>
            </a:r>
            <a:r>
              <a:rPr lang="ru-RU" sz="1000" b="0" strike="noStrike" spc="-1" dirty="0">
                <a:solidFill>
                  <a:srgbClr val="001F66"/>
                </a:solidFill>
                <a:latin typeface="Gilroy" panose="00000500000000000000" pitchFamily="2" charset="-52"/>
                <a:ea typeface="Gilroy Regular"/>
              </a:rPr>
              <a:t>.</a:t>
            </a:r>
            <a:endParaRPr lang="ru-RU" sz="1000" b="0" strike="noStrike" spc="-1" dirty="0">
              <a:solidFill>
                <a:srgbClr val="000000"/>
              </a:solidFill>
              <a:latin typeface="Gilroy" panose="00000500000000000000" pitchFamily="2" charset="-5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FF0FF"/>
        </a:solidFill>
        <a:effectLst/>
      </p:bgPr>
    </p:bg>
    <p:spTree>
      <p:nvGrpSpPr>
        <p:cNvPr id="1" name=""/>
        <p:cNvGrpSpPr/>
        <p:nvPr/>
      </p:nvGrpSpPr>
      <p:grpSpPr>
        <a:xfrm>
          <a:off x="0" y="0"/>
          <a:ext cx="0" cy="0"/>
          <a:chOff x="0" y="0"/>
          <a:chExt cx="0" cy="0"/>
        </a:xfrm>
      </p:grpSpPr>
      <p:pic>
        <p:nvPicPr>
          <p:cNvPr id="393" name="Calci-Prime.jpg" descr="Calci-Prime.jpg"/>
          <p:cNvPicPr/>
          <p:nvPr/>
        </p:nvPicPr>
        <p:blipFill>
          <a:blip r:embed="rId2"/>
          <a:srcRect l="15386" t="11930" r="8067" b="11633"/>
          <a:stretch/>
        </p:blipFill>
        <p:spPr>
          <a:xfrm>
            <a:off x="-6480" y="-2880"/>
            <a:ext cx="9155520" cy="5142600"/>
          </a:xfrm>
          <a:prstGeom prst="rect">
            <a:avLst/>
          </a:prstGeom>
          <a:ln w="12600">
            <a:noFill/>
          </a:ln>
        </p:spPr>
      </p:pic>
      <p:sp>
        <p:nvSpPr>
          <p:cNvPr id="394" name="PlaceHolder 1"/>
          <p:cNvSpPr>
            <a:spLocks noGrp="1"/>
          </p:cNvSpPr>
          <p:nvPr>
            <p:ph type="title"/>
          </p:nvPr>
        </p:nvSpPr>
        <p:spPr>
          <a:xfrm>
            <a:off x="387270" y="2198520"/>
            <a:ext cx="5338440" cy="1531440"/>
          </a:xfrm>
          <a:prstGeom prst="rect">
            <a:avLst/>
          </a:prstGeom>
          <a:noFill/>
          <a:ln w="12600">
            <a:noFill/>
          </a:ln>
        </p:spPr>
        <p:txBody>
          <a:bodyPr lIns="0" tIns="91440" rIns="0" bIns="91440" anchor="t">
            <a:noAutofit/>
          </a:bodyPr>
          <a:lstStyle/>
          <a:p>
            <a:pPr indent="0">
              <a:lnSpc>
                <a:spcPct val="100000"/>
              </a:lnSpc>
              <a:buNone/>
              <a:tabLst>
                <a:tab pos="0" algn="l"/>
              </a:tabLst>
            </a:pPr>
            <a:r>
              <a:rPr lang="ru-RU" sz="1800" b="0" strike="noStrike" spc="-1" dirty="0">
                <a:solidFill>
                  <a:srgbClr val="001F66"/>
                </a:solidFill>
                <a:latin typeface="Gilroy" panose="00000500000000000000" pitchFamily="2" charset="-52"/>
                <a:ea typeface="Gilroy Regular"/>
              </a:rPr>
              <a:t>Твоя внутренняя опора</a:t>
            </a:r>
            <a:endParaRPr lang="ru-RU" sz="1800" b="0" strike="noStrike" spc="-1" dirty="0">
              <a:solidFill>
                <a:srgbClr val="000000"/>
              </a:solidFill>
              <a:latin typeface="Gilroy" panose="00000500000000000000" pitchFamily="2" charset="-52"/>
            </a:endParaRPr>
          </a:p>
        </p:txBody>
      </p:sp>
      <p:sp>
        <p:nvSpPr>
          <p:cNvPr id="395" name="O!Mega-3 TG"/>
          <p:cNvSpPr/>
          <p:nvPr/>
        </p:nvSpPr>
        <p:spPr>
          <a:xfrm>
            <a:off x="398910" y="1015920"/>
            <a:ext cx="2983381" cy="1191095"/>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endParaRPr lang="ru-RU" sz="4300" b="0" strike="noStrike" spc="-1" dirty="0">
              <a:solidFill>
                <a:srgbClr val="000000"/>
              </a:solidFill>
              <a:latin typeface="Gilroy" panose="00000500000000000000" pitchFamily="2" charset="-52"/>
            </a:endParaRPr>
          </a:p>
          <a:p>
            <a:pPr>
              <a:lnSpc>
                <a:spcPct val="90000"/>
              </a:lnSpc>
              <a:tabLst>
                <a:tab pos="0" algn="l"/>
              </a:tabLst>
            </a:pPr>
            <a:r>
              <a:rPr lang="ru-RU" sz="4300" b="1" strike="noStrike" spc="-1" dirty="0" err="1">
                <a:solidFill>
                  <a:srgbClr val="001F66"/>
                </a:solidFill>
                <a:latin typeface="Gilroy" panose="00000500000000000000" pitchFamily="2" charset="-52"/>
                <a:ea typeface="Gilroy Bold"/>
              </a:rPr>
              <a:t>Calci-Prime</a:t>
            </a:r>
            <a:endParaRPr lang="ru-RU" sz="4300" b="0" strike="noStrike" spc="-1" dirty="0">
              <a:solidFill>
                <a:srgbClr val="000000"/>
              </a:solidFill>
              <a:latin typeface="Gilroy" panose="00000500000000000000" pitchFamily="2" charset="-52"/>
            </a:endParaRPr>
          </a:p>
        </p:txBody>
      </p:sp>
      <p:pic>
        <p:nvPicPr>
          <p:cNvPr id="396" name="Безымянный-1-49.png" descr="Безымянный-1-49.png"/>
          <p:cNvPicPr/>
          <p:nvPr/>
        </p:nvPicPr>
        <p:blipFill>
          <a:blip r:embed="rId3"/>
          <a:stretch/>
        </p:blipFill>
        <p:spPr>
          <a:xfrm>
            <a:off x="406440" y="480240"/>
            <a:ext cx="1256400" cy="219240"/>
          </a:xfrm>
          <a:prstGeom prst="rect">
            <a:avLst/>
          </a:prstGeom>
          <a:ln w="12600">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7"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sp>
        <p:nvSpPr>
          <p:cNvPr id="398" name="Исследования и литература"/>
          <p:cNvSpPr/>
          <p:nvPr/>
        </p:nvSpPr>
        <p:spPr>
          <a:xfrm>
            <a:off x="393200" y="406440"/>
            <a:ext cx="4696799"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7"/>
                </a:solidFill>
                <a:latin typeface="Gilroy" panose="00000500000000000000" pitchFamily="2" charset="-52"/>
                <a:ea typeface="Gilroy Bold"/>
              </a:rPr>
              <a:t>Исследования и литература</a:t>
            </a:r>
            <a:endParaRPr lang="ru-RU" sz="2700" b="0" strike="noStrike" spc="-1" dirty="0">
              <a:solidFill>
                <a:srgbClr val="000000"/>
              </a:solidFill>
              <a:latin typeface="Gilroy" panose="00000500000000000000" pitchFamily="2" charset="-52"/>
            </a:endParaRPr>
          </a:p>
        </p:txBody>
      </p:sp>
      <p:sp>
        <p:nvSpPr>
          <p:cNvPr id="399"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pic>
        <p:nvPicPr>
          <p:cNvPr id="400" name="Безымянный-1-44.png" descr="Безымянный-1-44.png"/>
          <p:cNvPicPr/>
          <p:nvPr/>
        </p:nvPicPr>
        <p:blipFill>
          <a:blip r:embed="rId3"/>
          <a:stretch/>
        </p:blipFill>
        <p:spPr>
          <a:xfrm>
            <a:off x="8026560" y="4815360"/>
            <a:ext cx="786240" cy="137160"/>
          </a:xfrm>
          <a:prstGeom prst="rect">
            <a:avLst/>
          </a:prstGeom>
          <a:ln w="12600">
            <a:noFill/>
          </a:ln>
        </p:spPr>
      </p:pic>
      <p:sp>
        <p:nvSpPr>
          <p:cNvPr id="401" name="Guo XF, Li KL, Li JM, Li D. Effects of EPA and DHA on blood pressure and inflammatory factors: a meta-analysis of randomized  controlled trials. Crit Rev Food Sci Nutr. 2019;59(20):3380-3393. https://doi.org/10.1080/10408398.2018.1492901"/>
          <p:cNvSpPr/>
          <p:nvPr/>
        </p:nvSpPr>
        <p:spPr>
          <a:xfrm>
            <a:off x="620960" y="1092240"/>
            <a:ext cx="8048422"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dirty="0" err="1">
                <a:solidFill>
                  <a:srgbClr val="001F67"/>
                </a:solidFill>
                <a:latin typeface="Gilroy" panose="00000500000000000000" pitchFamily="2" charset="-52"/>
                <a:ea typeface="Gilroy Regular"/>
              </a:rPr>
              <a:t>Shlisky</a:t>
            </a:r>
            <a:r>
              <a:rPr lang="ru-RU" sz="900" b="0" strike="noStrike" spc="-1" dirty="0">
                <a:solidFill>
                  <a:srgbClr val="001F67"/>
                </a:solidFill>
                <a:latin typeface="Gilroy" panose="00000500000000000000" pitchFamily="2" charset="-52"/>
                <a:ea typeface="Gilroy Regular"/>
              </a:rPr>
              <a:t> J, </a:t>
            </a:r>
            <a:r>
              <a:rPr lang="ru-RU" sz="900" b="0" strike="noStrike" spc="-1" dirty="0" err="1">
                <a:solidFill>
                  <a:srgbClr val="001F67"/>
                </a:solidFill>
                <a:latin typeface="Gilroy" panose="00000500000000000000" pitchFamily="2" charset="-52"/>
                <a:ea typeface="Gilroy Regular"/>
              </a:rPr>
              <a:t>Mandlik</a:t>
            </a:r>
            <a:r>
              <a:rPr lang="ru-RU" sz="900" b="0" strike="noStrike" spc="-1" dirty="0">
                <a:solidFill>
                  <a:srgbClr val="001F67"/>
                </a:solidFill>
                <a:latin typeface="Gilroy" panose="00000500000000000000" pitchFamily="2" charset="-52"/>
                <a:ea typeface="Gilroy Regular"/>
              </a:rPr>
              <a:t> R, </a:t>
            </a:r>
            <a:r>
              <a:rPr lang="ru-RU" sz="900" b="0" strike="noStrike" spc="-1" dirty="0" err="1">
                <a:solidFill>
                  <a:srgbClr val="001F67"/>
                </a:solidFill>
                <a:latin typeface="Gilroy" panose="00000500000000000000" pitchFamily="2" charset="-52"/>
                <a:ea typeface="Gilroy Regular"/>
              </a:rPr>
              <a:t>Askari</a:t>
            </a:r>
            <a:r>
              <a:rPr lang="ru-RU" sz="900" b="0" strike="noStrike" spc="-1" dirty="0">
                <a:solidFill>
                  <a:srgbClr val="001F67"/>
                </a:solidFill>
                <a:latin typeface="Gilroy" panose="00000500000000000000" pitchFamily="2" charset="-52"/>
                <a:ea typeface="Gilroy Regular"/>
              </a:rPr>
              <a:t> S, </a:t>
            </a:r>
            <a:r>
              <a:rPr lang="ru-RU" sz="900" b="0" strike="noStrike" spc="-1" dirty="0" err="1">
                <a:solidFill>
                  <a:srgbClr val="001F67"/>
                </a:solidFill>
                <a:latin typeface="Gilroy" panose="00000500000000000000" pitchFamily="2" charset="-52"/>
                <a:ea typeface="Gilroy Regular"/>
              </a:rPr>
              <a:t>et</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al</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Calcium</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deficiency</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worldwide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prevalence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of</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inadequate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intakes</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and</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associated</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health</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outcomes</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Ann</a:t>
            </a:r>
            <a:r>
              <a:rPr lang="ru-RU" sz="900" b="0" strike="noStrike" spc="-1" dirty="0">
                <a:solidFill>
                  <a:srgbClr val="001F67"/>
                </a:solidFill>
                <a:latin typeface="Gilroy" panose="00000500000000000000" pitchFamily="2" charset="-52"/>
                <a:ea typeface="Gilroy Regular"/>
              </a:rPr>
              <a:t> N Y </a:t>
            </a:r>
            <a:r>
              <a:rPr lang="ru-RU" sz="900" b="0" strike="noStrike" spc="-1" dirty="0" err="1">
                <a:solidFill>
                  <a:srgbClr val="001F67"/>
                </a:solidFill>
                <a:latin typeface="Gilroy" panose="00000500000000000000" pitchFamily="2" charset="-52"/>
                <a:ea typeface="Gilroy Regular"/>
              </a:rPr>
              <a:t>Acad</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Sci</a:t>
            </a:r>
            <a:r>
              <a:rPr lang="ru-RU" sz="900" b="0" strike="noStrike" spc="-1" dirty="0">
                <a:solidFill>
                  <a:srgbClr val="001F67"/>
                </a:solidFill>
                <a:latin typeface="Gilroy" panose="00000500000000000000" pitchFamily="2" charset="-52"/>
                <a:ea typeface="Gilroy Regular"/>
              </a:rPr>
              <a:t>. </a:t>
            </a:r>
            <a:r>
              <a:rPr sz="900" dirty="0">
                <a:latin typeface="Gilroy" panose="00000500000000000000" pitchFamily="2" charset="-52"/>
              </a:rPr>
              <a:t/>
            </a:r>
            <a:br>
              <a:rPr sz="900" dirty="0">
                <a:latin typeface="Gilroy" panose="00000500000000000000" pitchFamily="2" charset="-52"/>
              </a:rPr>
            </a:br>
            <a:r>
              <a:rPr lang="ru-RU" sz="900" b="0" strike="noStrike" spc="-1" dirty="0">
                <a:solidFill>
                  <a:srgbClr val="001F67"/>
                </a:solidFill>
                <a:latin typeface="Gilroy" panose="00000500000000000000" pitchFamily="2" charset="-52"/>
                <a:ea typeface="Gilroy Regular"/>
              </a:rPr>
              <a:t>2022;1512(1):10-28. </a:t>
            </a:r>
            <a:r>
              <a:rPr lang="ru-RU" sz="900" b="0" u="sng" strike="noStrike" spc="-1" dirty="0">
                <a:solidFill>
                  <a:srgbClr val="0000FF"/>
                </a:solidFill>
                <a:uFillTx/>
                <a:latin typeface="Gilroy" panose="00000500000000000000" pitchFamily="2" charset="-52"/>
                <a:ea typeface="Gilroy Regular"/>
                <a:hlinkClick r:id="rId4"/>
              </a:rPr>
              <a:t>https://doi.org/10.1111/nyas.14758</a:t>
            </a:r>
            <a:endParaRPr lang="ru-RU" sz="900" b="0" strike="noStrike" spc="-1" dirty="0">
              <a:solidFill>
                <a:srgbClr val="000000"/>
              </a:solidFill>
              <a:latin typeface="Gilroy" panose="00000500000000000000" pitchFamily="2" charset="-52"/>
            </a:endParaRPr>
          </a:p>
        </p:txBody>
      </p:sp>
      <p:sp>
        <p:nvSpPr>
          <p:cNvPr id="402" name="1."/>
          <p:cNvSpPr/>
          <p:nvPr/>
        </p:nvSpPr>
        <p:spPr>
          <a:xfrm>
            <a:off x="432000" y="1092240"/>
            <a:ext cx="871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1.</a:t>
            </a:r>
            <a:endParaRPr lang="ru-RU" sz="1200" b="0" strike="noStrike" spc="-1">
              <a:solidFill>
                <a:srgbClr val="000000"/>
              </a:solidFill>
              <a:latin typeface="Arial"/>
            </a:endParaRPr>
          </a:p>
        </p:txBody>
      </p:sp>
      <p:sp>
        <p:nvSpPr>
          <p:cNvPr id="403" name="Lee JB, Notay K, Klingel SL, Chabowski A, Mutch DM, Millar PJ. Docosahexaenoic acid reduces resting blood pressure but  increases muscle sympathetic outflow compared with eicosapentaenoic acid in healthy men and women. Am J Physiol Heart  Circ Physiol. 2"/>
          <p:cNvSpPr/>
          <p:nvPr/>
        </p:nvSpPr>
        <p:spPr>
          <a:xfrm>
            <a:off x="620960" y="1457280"/>
            <a:ext cx="8088368"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Abou Neel EA, Aljabo A, Strange A, et al. Demineralization-remineralization dynamics in teeth and bone. Int J Nanomedicine. 2016;11:4743-4763. Published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2016 Sep 19. </a:t>
            </a:r>
            <a:r>
              <a:rPr lang="ru-RU" sz="900" b="0" u="sng" strike="noStrike" spc="-1">
                <a:solidFill>
                  <a:srgbClr val="0000FF"/>
                </a:solidFill>
                <a:uFillTx/>
                <a:latin typeface="Gilroy" panose="00000500000000000000" pitchFamily="2" charset="-52"/>
                <a:ea typeface="Gilroy Regular"/>
                <a:hlinkClick r:id="rId5"/>
              </a:rPr>
              <a:t>https://doi.org/10.2147/IJN.S107624</a:t>
            </a:r>
            <a:endParaRPr lang="ru-RU" sz="900" b="0" strike="noStrike" spc="-1">
              <a:solidFill>
                <a:srgbClr val="000000"/>
              </a:solidFill>
              <a:latin typeface="Gilroy" panose="00000500000000000000" pitchFamily="2" charset="-52"/>
            </a:endParaRPr>
          </a:p>
        </p:txBody>
      </p:sp>
      <p:sp>
        <p:nvSpPr>
          <p:cNvPr id="404" name="2."/>
          <p:cNvSpPr/>
          <p:nvPr/>
        </p:nvSpPr>
        <p:spPr>
          <a:xfrm>
            <a:off x="417600" y="1457280"/>
            <a:ext cx="11628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2.</a:t>
            </a:r>
            <a:endParaRPr lang="ru-RU" sz="1200" b="0" strike="noStrike" spc="-1">
              <a:solidFill>
                <a:srgbClr val="000000"/>
              </a:solidFill>
              <a:latin typeface="Arial"/>
            </a:endParaRPr>
          </a:p>
        </p:txBody>
      </p:sp>
      <p:sp>
        <p:nvSpPr>
          <p:cNvPr id="405" name="Saccà SC, Cutolo CA, Ferrari D, Corazza P, Traverso CE. The Eye, Oxidative Damage and Polyunsaturated Fatty Acids. Nutrients.  2018;10(6):668. Published 2018 May 24. https://doi.org/10.3390/nu10060668"/>
          <p:cNvSpPr/>
          <p:nvPr/>
        </p:nvSpPr>
        <p:spPr>
          <a:xfrm>
            <a:off x="620960" y="1828800"/>
            <a:ext cx="7420493"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Wang CJ, McCauley LK. Osteoporosis and Periodontitis. Curr Osteoporos Rep. 2016;14(6):284-291. </a:t>
            </a:r>
            <a:r>
              <a:rPr lang="ru-RU" sz="900" b="0" u="sng" strike="noStrike" spc="-1">
                <a:solidFill>
                  <a:srgbClr val="0000FF"/>
                </a:solidFill>
                <a:uFillTx/>
                <a:latin typeface="Gilroy" panose="00000500000000000000" pitchFamily="2" charset="-52"/>
                <a:ea typeface="Gilroy Regular"/>
                <a:hlinkClick r:id="rId6"/>
              </a:rPr>
              <a:t>https://doi.org/10.1007/s11914-016-0330-3</a:t>
            </a:r>
            <a:endParaRPr lang="ru-RU" sz="900" b="0" strike="noStrike" spc="-1">
              <a:solidFill>
                <a:srgbClr val="000000"/>
              </a:solidFill>
              <a:latin typeface="Gilroy" panose="00000500000000000000" pitchFamily="2" charset="-52"/>
            </a:endParaRPr>
          </a:p>
        </p:txBody>
      </p:sp>
      <p:sp>
        <p:nvSpPr>
          <p:cNvPr id="406" name="3."/>
          <p:cNvSpPr/>
          <p:nvPr/>
        </p:nvSpPr>
        <p:spPr>
          <a:xfrm>
            <a:off x="419040" y="1809720"/>
            <a:ext cx="11304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3.</a:t>
            </a:r>
            <a:endParaRPr lang="ru-RU" sz="1200" b="0" strike="noStrike" spc="-1">
              <a:solidFill>
                <a:srgbClr val="000000"/>
              </a:solidFill>
              <a:latin typeface="Arial"/>
            </a:endParaRPr>
          </a:p>
        </p:txBody>
      </p:sp>
      <p:sp>
        <p:nvSpPr>
          <p:cNvPr id="407" name="Giles GE, Mahoney CR, Urry HL, Brunyé TT, Taylor HA, Kanarek RB. Omega-3 fatty acids and stress-induced changes to mood  and cognition in healthy individuals. Pharmacol Biochem Behav. 2015;132:10-19. https://doi.org/10.1016/j.pbb.2015.02.018"/>
          <p:cNvSpPr/>
          <p:nvPr/>
        </p:nvSpPr>
        <p:spPr>
          <a:xfrm>
            <a:off x="620960" y="2054160"/>
            <a:ext cx="6692025"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Südhof TC. Calcium control of neurotransmitter release. Cold Spring Harb Perspect Biol. 2012;4(1):a011353. Published 2012 Jan 1. </a:t>
            </a:r>
            <a:r>
              <a:rPr sz="900">
                <a:latin typeface="Gilroy" panose="00000500000000000000" pitchFamily="2" charset="-52"/>
              </a:rPr>
              <a:t/>
            </a:r>
            <a:br>
              <a:rPr sz="900">
                <a:latin typeface="Gilroy" panose="00000500000000000000" pitchFamily="2" charset="-52"/>
              </a:rPr>
            </a:br>
            <a:r>
              <a:rPr lang="ru-RU" sz="900" b="0" u="sng" strike="noStrike" spc="-1">
                <a:solidFill>
                  <a:srgbClr val="0000FF"/>
                </a:solidFill>
                <a:uFillTx/>
                <a:latin typeface="Gilroy" panose="00000500000000000000" pitchFamily="2" charset="-52"/>
                <a:ea typeface="Gilroy Regular"/>
                <a:hlinkClick r:id="rId7"/>
              </a:rPr>
              <a:t>https://doi.org/10.1101/cshperspect.a011353</a:t>
            </a:r>
            <a:endParaRPr lang="ru-RU" sz="900" b="0" strike="noStrike" spc="-1">
              <a:solidFill>
                <a:srgbClr val="000000"/>
              </a:solidFill>
              <a:latin typeface="Gilroy" panose="00000500000000000000" pitchFamily="2" charset="-52"/>
            </a:endParaRPr>
          </a:p>
        </p:txBody>
      </p:sp>
      <p:sp>
        <p:nvSpPr>
          <p:cNvPr id="408" name="4."/>
          <p:cNvSpPr/>
          <p:nvPr/>
        </p:nvSpPr>
        <p:spPr>
          <a:xfrm>
            <a:off x="413640" y="2054160"/>
            <a:ext cx="12384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4.</a:t>
            </a:r>
            <a:endParaRPr lang="ru-RU" sz="1200" b="0" strike="noStrike" spc="-1">
              <a:solidFill>
                <a:srgbClr val="000000"/>
              </a:solidFill>
              <a:latin typeface="Arial"/>
            </a:endParaRPr>
          </a:p>
        </p:txBody>
      </p:sp>
      <p:sp>
        <p:nvSpPr>
          <p:cNvPr id="409" name="Al-Khalaifah H. Modulatory Effect of Dietary Polyunsaturated Fatty Acids on Immunity, Represented by Phagocytic Activity. Front  Vet Sci. 2020;7:569939. Published 2020 Sep 22. https://doi.org/10.3389/fvets.2020.569939"/>
          <p:cNvSpPr/>
          <p:nvPr/>
        </p:nvSpPr>
        <p:spPr>
          <a:xfrm>
            <a:off x="620960" y="2419200"/>
            <a:ext cx="8210453"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Johnson JD, Jennings R. Hypocalcemia and Cardiac Arrhythmias. Am J Dis Child. 1968;115(3):373–376. </a:t>
            </a:r>
            <a:r>
              <a:rPr lang="ru-RU" sz="900" b="0" u="sng" strike="noStrike" spc="-1">
                <a:solidFill>
                  <a:srgbClr val="0000FF"/>
                </a:solidFill>
                <a:uFillTx/>
                <a:latin typeface="Gilroy" panose="00000500000000000000" pitchFamily="2" charset="-52"/>
                <a:ea typeface="Gilroy Regular"/>
                <a:hlinkClick r:id="rId8"/>
              </a:rPr>
              <a:t>https://doi.org/10.1001/archpedi.1968.02100010375014</a:t>
            </a:r>
            <a:endParaRPr lang="ru-RU" sz="900" b="0" strike="noStrike" spc="-1">
              <a:solidFill>
                <a:srgbClr val="000000"/>
              </a:solidFill>
              <a:latin typeface="Gilroy" panose="00000500000000000000" pitchFamily="2" charset="-52"/>
            </a:endParaRPr>
          </a:p>
        </p:txBody>
      </p:sp>
      <p:sp>
        <p:nvSpPr>
          <p:cNvPr id="410" name="5."/>
          <p:cNvSpPr/>
          <p:nvPr/>
        </p:nvSpPr>
        <p:spPr>
          <a:xfrm>
            <a:off x="418320" y="2400120"/>
            <a:ext cx="11484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5.</a:t>
            </a:r>
            <a:endParaRPr lang="ru-RU" sz="1200" b="0" strike="noStrike" spc="-1">
              <a:solidFill>
                <a:srgbClr val="000000"/>
              </a:solidFill>
              <a:latin typeface="Arial"/>
            </a:endParaRPr>
          </a:p>
        </p:txBody>
      </p:sp>
      <p:sp>
        <p:nvSpPr>
          <p:cNvPr id="411" name="Vaid M, Singh T, Prasad R, Katiyar SK. Intake of high-fat diet stimulates the risk of ultraviolet radiation-induced skin tumors  and malignant progression of papillomas to carcinoma in SKH-1 hairless mice. Toxicol Appl Pharmacol. 2014;274(1):147-155.  ht"/>
          <p:cNvSpPr/>
          <p:nvPr/>
        </p:nvSpPr>
        <p:spPr>
          <a:xfrm>
            <a:off x="620960" y="2651040"/>
            <a:ext cx="7598747"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Juan D. Hypocalcemia. Differential diagnosis and mechanisms. Arch Intern Med. 1979;139(10):1166-1171. </a:t>
            </a:r>
            <a:r>
              <a:rPr lang="ru-RU" sz="900" b="0" u="sng" strike="noStrike" spc="-1">
                <a:solidFill>
                  <a:srgbClr val="0000FF"/>
                </a:solidFill>
                <a:uFillTx/>
                <a:latin typeface="Gilroy" panose="00000500000000000000" pitchFamily="2" charset="-52"/>
                <a:ea typeface="Gilroy Regular"/>
                <a:hlinkClick r:id="rId9"/>
              </a:rPr>
              <a:t>https://doi.org/10.1001/archinte.139.10.1166</a:t>
            </a:r>
            <a:endParaRPr lang="ru-RU" sz="900" b="0" strike="noStrike" spc="-1">
              <a:solidFill>
                <a:srgbClr val="000000"/>
              </a:solidFill>
              <a:latin typeface="Gilroy" panose="00000500000000000000" pitchFamily="2" charset="-52"/>
            </a:endParaRPr>
          </a:p>
        </p:txBody>
      </p:sp>
      <p:sp>
        <p:nvSpPr>
          <p:cNvPr id="412" name="6."/>
          <p:cNvSpPr/>
          <p:nvPr/>
        </p:nvSpPr>
        <p:spPr>
          <a:xfrm>
            <a:off x="419040" y="2631960"/>
            <a:ext cx="11304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6.</a:t>
            </a:r>
            <a:endParaRPr lang="ru-RU" sz="1200" b="0" strike="noStrike" spc="-1">
              <a:solidFill>
                <a:srgbClr val="000000"/>
              </a:solidFill>
              <a:latin typeface="Arial"/>
            </a:endParaRPr>
          </a:p>
        </p:txBody>
      </p:sp>
      <p:sp>
        <p:nvSpPr>
          <p:cNvPr id="413" name="Stark KD, Van Elswyk ME, Higgins MR, Weatherford CA, Salem N Jr. Global survey of the omega-3 fatty acids, docosahexaenoic  acid and eicosapentaenoic acid in the blood stream of healthy adults. Prog Lipid Res. 2016;63:132-152.  https://doi.org/10.1016/j."/>
          <p:cNvSpPr/>
          <p:nvPr/>
        </p:nvSpPr>
        <p:spPr>
          <a:xfrm>
            <a:off x="620960" y="3105000"/>
            <a:ext cx="8238922"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Abdi F, Ozgoli G, Rahnemaie FS. A systematic review of the role of vitamin D and calcium in premenstrual syndrome [published correction appears in Obstet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Gynecol Sci. 2020 Mar;63(2):213]. Obstet Gynecol Sci. 2019;62(2):73-86. </a:t>
            </a:r>
            <a:r>
              <a:rPr lang="ru-RU" sz="900" b="0" u="sng" strike="noStrike" spc="-1">
                <a:solidFill>
                  <a:srgbClr val="0000FF"/>
                </a:solidFill>
                <a:uFillTx/>
                <a:latin typeface="Gilroy" panose="00000500000000000000" pitchFamily="2" charset="-52"/>
                <a:ea typeface="Gilroy Regular"/>
                <a:hlinkClick r:id="rId10"/>
              </a:rPr>
              <a:t>https://doi.org/10.5468/ogs.2019.62.2.73</a:t>
            </a:r>
            <a:endParaRPr lang="ru-RU" sz="900" b="0" strike="noStrike" spc="-1">
              <a:solidFill>
                <a:srgbClr val="000000"/>
              </a:solidFill>
              <a:latin typeface="Gilroy" panose="00000500000000000000" pitchFamily="2" charset="-52"/>
            </a:endParaRPr>
          </a:p>
        </p:txBody>
      </p:sp>
      <p:sp>
        <p:nvSpPr>
          <p:cNvPr id="414" name="7."/>
          <p:cNvSpPr/>
          <p:nvPr/>
        </p:nvSpPr>
        <p:spPr>
          <a:xfrm>
            <a:off x="416160" y="3105000"/>
            <a:ext cx="11916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8.</a:t>
            </a:r>
            <a:endParaRPr lang="ru-RU" sz="1200" b="0" strike="noStrike" spc="-1">
              <a:solidFill>
                <a:srgbClr val="000000"/>
              </a:solidFill>
              <a:latin typeface="Arial"/>
            </a:endParaRPr>
          </a:p>
        </p:txBody>
      </p:sp>
      <p:sp>
        <p:nvSpPr>
          <p:cNvPr id="415" name="8."/>
          <p:cNvSpPr/>
          <p:nvPr/>
        </p:nvSpPr>
        <p:spPr>
          <a:xfrm>
            <a:off x="369720" y="4216320"/>
            <a:ext cx="13896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dirty="0">
                <a:solidFill>
                  <a:srgbClr val="001F67"/>
                </a:solidFill>
                <a:latin typeface="Gilroy Semibold"/>
                <a:ea typeface="Gilroy Semibold"/>
              </a:rPr>
              <a:t>11.</a:t>
            </a:r>
            <a:endParaRPr lang="ru-RU" sz="1200" b="0" strike="noStrike" spc="-1" dirty="0">
              <a:solidFill>
                <a:srgbClr val="000000"/>
              </a:solidFill>
              <a:latin typeface="Arial"/>
            </a:endParaRPr>
          </a:p>
        </p:txBody>
      </p:sp>
      <p:sp>
        <p:nvSpPr>
          <p:cNvPr id="416" name="Dyerberg J, Madsen P, Møller JM, Aardestrup I, Schmidt EB. Bioavailability of marine n-3 fatty acid formulations. Prostaglandins  Leukot Essent Fatty Acids. 2010;83(3):137-141. https://doi.org/10.1016/j.plefa.2010.06.007"/>
          <p:cNvSpPr/>
          <p:nvPr/>
        </p:nvSpPr>
        <p:spPr>
          <a:xfrm>
            <a:off x="620960" y="4216320"/>
            <a:ext cx="8069260"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Nordin BE, Need AG, Morris HA, Horowitz M. The nature and significance of the relationship between urinary sodium and urinary calcium in women. J Nutr.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1993;123(9):1615-1622. </a:t>
            </a:r>
            <a:r>
              <a:rPr lang="ru-RU" sz="900" b="0" u="sng" strike="noStrike" spc="-1">
                <a:solidFill>
                  <a:srgbClr val="0000FF"/>
                </a:solidFill>
                <a:uFillTx/>
                <a:latin typeface="Gilroy" panose="00000500000000000000" pitchFamily="2" charset="-52"/>
                <a:ea typeface="Gilroy Regular"/>
                <a:hlinkClick r:id="rId11"/>
              </a:rPr>
              <a:t>https://doi.org/10.1093/jn/123.9.1615</a:t>
            </a:r>
            <a:endParaRPr lang="ru-RU" sz="900" b="0" strike="noStrike" spc="-1">
              <a:solidFill>
                <a:srgbClr val="000000"/>
              </a:solidFill>
              <a:latin typeface="Gilroy" panose="00000500000000000000" pitchFamily="2" charset="-52"/>
            </a:endParaRPr>
          </a:p>
        </p:txBody>
      </p:sp>
      <p:sp>
        <p:nvSpPr>
          <p:cNvPr id="417" name="Dyerberg J, Madsen P, Møller JM, Aardestrup I, Schmidt EB. Bioavailability of marine n-3 fatty acid formulations. Prostaglandins  Leukot Essent Fatty Acids. 2010;83(3):137-141. https://doi.org/10.1016/j.plefa.2010.06.007"/>
          <p:cNvSpPr/>
          <p:nvPr/>
        </p:nvSpPr>
        <p:spPr>
          <a:xfrm>
            <a:off x="620960" y="3844800"/>
            <a:ext cx="8179740"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Institute of Medicine (US) Committee to Review Dietary Reference Intakes for Vitamin D and Calcium. Dietary Reference Intakes for Calcium and Vitamin D.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National Academies Press; 2011. </a:t>
            </a:r>
            <a:r>
              <a:rPr lang="ru-RU" sz="900" b="0" u="sng" strike="noStrike" spc="-1">
                <a:solidFill>
                  <a:srgbClr val="0000FF"/>
                </a:solidFill>
                <a:uFillTx/>
                <a:latin typeface="Gilroy" panose="00000500000000000000" pitchFamily="2" charset="-52"/>
                <a:ea typeface="Gilroy Regular"/>
                <a:hlinkClick r:id="rId12"/>
              </a:rPr>
              <a:t>https://doi.org/10.17226/13050</a:t>
            </a:r>
            <a:endParaRPr lang="ru-RU" sz="900" b="0" strike="noStrike" spc="-1">
              <a:solidFill>
                <a:srgbClr val="000000"/>
              </a:solidFill>
              <a:latin typeface="Gilroy" panose="00000500000000000000" pitchFamily="2" charset="-52"/>
            </a:endParaRPr>
          </a:p>
        </p:txBody>
      </p:sp>
      <p:sp>
        <p:nvSpPr>
          <p:cNvPr id="418" name="7."/>
          <p:cNvSpPr/>
          <p:nvPr/>
        </p:nvSpPr>
        <p:spPr>
          <a:xfrm>
            <a:off x="344160" y="3844800"/>
            <a:ext cx="17856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10.</a:t>
            </a:r>
            <a:endParaRPr lang="ru-RU" sz="1200" b="0" strike="noStrike" spc="-1">
              <a:solidFill>
                <a:srgbClr val="000000"/>
              </a:solidFill>
              <a:latin typeface="Arial"/>
            </a:endParaRPr>
          </a:p>
        </p:txBody>
      </p:sp>
      <p:sp>
        <p:nvSpPr>
          <p:cNvPr id="419" name="Stark KD, Van Elswyk ME, Higgins MR, Weatherford CA, Salem N Jr. Global survey of the omega-3 fatty acids, docosahexaenoic  acid and eicosapentaenoic acid in the blood stream of healthy adults. Prog Lipid Res. 2016;63:132-152.  https://doi.org/10.1016/j."/>
          <p:cNvSpPr/>
          <p:nvPr/>
        </p:nvSpPr>
        <p:spPr>
          <a:xfrm>
            <a:off x="620960" y="2876400"/>
            <a:ext cx="7606313"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Oudesluys-Murphy AM, de Vries AC. Fatigue due to hypocalcaemia. Lancet. 2002;359(9304):443. </a:t>
            </a:r>
            <a:r>
              <a:rPr lang="ru-RU" sz="900" b="0" u="sng" strike="noStrike" spc="-1">
                <a:solidFill>
                  <a:srgbClr val="0000FF"/>
                </a:solidFill>
                <a:uFillTx/>
                <a:latin typeface="Gilroy" panose="00000500000000000000" pitchFamily="2" charset="-52"/>
                <a:ea typeface="Gilroy Regular"/>
                <a:hlinkClick r:id="rId13"/>
              </a:rPr>
              <a:t>https://doi.org/10.1016/s0140-6736(02)07574-8</a:t>
            </a:r>
            <a:endParaRPr lang="ru-RU" sz="900" b="0" strike="noStrike" spc="-1">
              <a:solidFill>
                <a:srgbClr val="000000"/>
              </a:solidFill>
              <a:latin typeface="Gilroy" panose="00000500000000000000" pitchFamily="2" charset="-52"/>
            </a:endParaRPr>
          </a:p>
        </p:txBody>
      </p:sp>
      <p:sp>
        <p:nvSpPr>
          <p:cNvPr id="420" name="7."/>
          <p:cNvSpPr/>
          <p:nvPr/>
        </p:nvSpPr>
        <p:spPr>
          <a:xfrm>
            <a:off x="432000" y="2857320"/>
            <a:ext cx="871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7.</a:t>
            </a:r>
            <a:endParaRPr lang="ru-RU" sz="1200" b="0" strike="noStrike" spc="-1">
              <a:solidFill>
                <a:srgbClr val="000000"/>
              </a:solidFill>
              <a:latin typeface="Arial"/>
            </a:endParaRPr>
          </a:p>
        </p:txBody>
      </p:sp>
      <p:sp>
        <p:nvSpPr>
          <p:cNvPr id="421" name="Dyerberg J, Madsen P, Møller JM, Aardestrup I, Schmidt EB. Bioavailability of marine n-3 fatty acid formulations. Prostaglandins  Leukot Essent Fatty Acids. 2010;83(3):137-141. https://doi.org/10.1016/j.plefa.2010.06.007"/>
          <p:cNvSpPr/>
          <p:nvPr/>
        </p:nvSpPr>
        <p:spPr>
          <a:xfrm>
            <a:off x="620960" y="3479760"/>
            <a:ext cx="7495322"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Institute for Quality and Efficiency in Health Care (IQWiG). How can I get enough calcium? Updated October 18, 2018 Accessed March 2, 2023. </a:t>
            </a:r>
            <a:r>
              <a:rPr sz="900">
                <a:latin typeface="Gilroy" panose="00000500000000000000" pitchFamily="2" charset="-52"/>
              </a:rPr>
              <a:t/>
            </a:r>
            <a:br>
              <a:rPr sz="900">
                <a:latin typeface="Gilroy" panose="00000500000000000000" pitchFamily="2" charset="-52"/>
              </a:rPr>
            </a:br>
            <a:r>
              <a:rPr lang="ru-RU" sz="900" b="0" u="sng" strike="noStrike" spc="-1">
                <a:solidFill>
                  <a:srgbClr val="0000FF"/>
                </a:solidFill>
                <a:uFillTx/>
                <a:latin typeface="Gilroy" panose="00000500000000000000" pitchFamily="2" charset="-52"/>
                <a:ea typeface="Gilroy Regular"/>
                <a:hlinkClick r:id="rId14"/>
              </a:rPr>
              <a:t>https://www.ncbi.nlm.nih.gov/books/NBK279330/</a:t>
            </a:r>
            <a:endParaRPr lang="ru-RU" sz="900" b="0" strike="noStrike" spc="-1">
              <a:solidFill>
                <a:srgbClr val="000000"/>
              </a:solidFill>
              <a:latin typeface="Gilroy" panose="00000500000000000000" pitchFamily="2" charset="-52"/>
            </a:endParaRPr>
          </a:p>
        </p:txBody>
      </p:sp>
      <p:sp>
        <p:nvSpPr>
          <p:cNvPr id="422" name="7."/>
          <p:cNvSpPr/>
          <p:nvPr/>
        </p:nvSpPr>
        <p:spPr>
          <a:xfrm>
            <a:off x="428400" y="3479760"/>
            <a:ext cx="9468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9.</a:t>
            </a:r>
            <a:endParaRPr lang="ru-RU" sz="1200" b="0" strike="noStrike" spc="-1">
              <a:solidFill>
                <a:srgbClr val="000000"/>
              </a:solidFill>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sp>
        <p:nvSpPr>
          <p:cNvPr id="70" name="Омега-3 — собирательное название полиненасыщенных жирных кислот (ПНЖК)"/>
          <p:cNvSpPr/>
          <p:nvPr/>
        </p:nvSpPr>
        <p:spPr>
          <a:xfrm>
            <a:off x="392430" y="406440"/>
            <a:ext cx="6368923"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Мы разные и не всегда представляем, </a:t>
            </a:r>
            <a:r>
              <a:rPr sz="2700" b="1" dirty="0">
                <a:latin typeface="Gilroy" panose="00000500000000000000" pitchFamily="2" charset="-52"/>
              </a:rPr>
              <a:t/>
            </a:r>
            <a:br>
              <a:rPr sz="2700" b="1" dirty="0">
                <a:latin typeface="Gilroy" panose="00000500000000000000" pitchFamily="2" charset="-52"/>
              </a:rPr>
            </a:br>
            <a:r>
              <a:rPr lang="ru-RU" sz="2700" b="1" strike="noStrike" spc="-1" dirty="0">
                <a:solidFill>
                  <a:srgbClr val="001F66"/>
                </a:solidFill>
                <a:latin typeface="Gilroy" panose="00000500000000000000" pitchFamily="2" charset="-52"/>
                <a:ea typeface="Gilroy Bold"/>
              </a:rPr>
              <a:t>что может быть общего между нами</a:t>
            </a:r>
            <a:endParaRPr lang="ru-RU" sz="2700" b="1" strike="noStrike" spc="-1" dirty="0">
              <a:solidFill>
                <a:srgbClr val="000000"/>
              </a:solidFill>
              <a:latin typeface="Gilroy" panose="00000500000000000000" pitchFamily="2" charset="-52"/>
            </a:endParaRPr>
          </a:p>
        </p:txBody>
      </p:sp>
      <p:sp>
        <p:nvSpPr>
          <p:cNvPr id="71"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dirty="0" err="1">
                <a:solidFill>
                  <a:srgbClr val="001F67"/>
                </a:solidFill>
                <a:latin typeface="Gilroy Bold"/>
                <a:ea typeface="Gilroy Bold"/>
              </a:rPr>
              <a:t>Calci-Prime</a:t>
            </a:r>
            <a:endParaRPr lang="ru-RU" sz="1200" b="0" strike="noStrike" spc="-1" dirty="0">
              <a:solidFill>
                <a:srgbClr val="000000"/>
              </a:solidFill>
              <a:latin typeface="Arial"/>
            </a:endParaRPr>
          </a:p>
        </p:txBody>
      </p:sp>
      <p:sp>
        <p:nvSpPr>
          <p:cNvPr id="73" name="Поступают в организм  в основном с пищей —…"/>
          <p:cNvSpPr/>
          <p:nvPr/>
        </p:nvSpPr>
        <p:spPr>
          <a:xfrm>
            <a:off x="5073480" y="3291840"/>
            <a:ext cx="3237480" cy="692497"/>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ru-RU" sz="1500" b="0" strike="noStrike" spc="-1">
                <a:solidFill>
                  <a:srgbClr val="001F66"/>
                </a:solidFill>
                <a:latin typeface="Gilroy" panose="00000500000000000000" pitchFamily="2" charset="-52"/>
                <a:ea typeface="Gilroy Regular"/>
              </a:rPr>
              <a:t>~ 3,5 млрд людей подвержены риску недостаточного потребления кальция</a:t>
            </a:r>
            <a:r>
              <a:rPr lang="ru-RU" sz="1500" b="0" strike="noStrike" spc="-1" baseline="31000">
                <a:solidFill>
                  <a:srgbClr val="001F66"/>
                </a:solidFill>
                <a:latin typeface="Gilroy" panose="00000500000000000000" pitchFamily="2" charset="-52"/>
                <a:ea typeface="Gilroy Regular"/>
              </a:rPr>
              <a:t>[1] </a:t>
            </a:r>
            <a:endParaRPr lang="ru-RU" sz="1500" b="0" strike="noStrike" spc="-1">
              <a:solidFill>
                <a:srgbClr val="000000"/>
              </a:solidFill>
              <a:latin typeface="Gilroy" panose="00000500000000000000" pitchFamily="2" charset="-52"/>
            </a:endParaRPr>
          </a:p>
        </p:txBody>
      </p:sp>
      <p:grpSp>
        <p:nvGrpSpPr>
          <p:cNvPr id="74" name="Group"/>
          <p:cNvGrpSpPr/>
          <p:nvPr/>
        </p:nvGrpSpPr>
        <p:grpSpPr>
          <a:xfrm>
            <a:off x="831960" y="1600200"/>
            <a:ext cx="519480" cy="2691000"/>
            <a:chOff x="831960" y="1600200"/>
            <a:chExt cx="519480" cy="2691000"/>
          </a:xfrm>
        </p:grpSpPr>
        <p:grpSp>
          <p:nvGrpSpPr>
            <p:cNvPr id="75" name="Group"/>
            <p:cNvGrpSpPr/>
            <p:nvPr/>
          </p:nvGrpSpPr>
          <p:grpSpPr>
            <a:xfrm>
              <a:off x="831960" y="2324160"/>
              <a:ext cx="519480" cy="519480"/>
              <a:chOff x="831960" y="2324160"/>
              <a:chExt cx="519480" cy="519480"/>
            </a:xfrm>
          </p:grpSpPr>
          <p:sp>
            <p:nvSpPr>
              <p:cNvPr id="76" name="Circle"/>
              <p:cNvSpPr/>
              <p:nvPr/>
            </p:nvSpPr>
            <p:spPr>
              <a:xfrm>
                <a:off x="831960" y="232416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77" name="👩🏻.png" descr="👩🏻.png"/>
              <p:cNvPicPr/>
              <p:nvPr/>
            </p:nvPicPr>
            <p:blipFill>
              <a:blip r:embed="rId3"/>
              <a:stretch/>
            </p:blipFill>
            <p:spPr>
              <a:xfrm>
                <a:off x="935280" y="2437560"/>
                <a:ext cx="291240" cy="292680"/>
              </a:xfrm>
              <a:prstGeom prst="rect">
                <a:avLst/>
              </a:prstGeom>
              <a:ln w="12600">
                <a:noFill/>
              </a:ln>
            </p:spPr>
          </p:pic>
        </p:grpSp>
        <p:grpSp>
          <p:nvGrpSpPr>
            <p:cNvPr id="78" name="Group"/>
            <p:cNvGrpSpPr/>
            <p:nvPr/>
          </p:nvGrpSpPr>
          <p:grpSpPr>
            <a:xfrm>
              <a:off x="831960" y="3771720"/>
              <a:ext cx="519480" cy="519480"/>
              <a:chOff x="831960" y="3771720"/>
              <a:chExt cx="519480" cy="519480"/>
            </a:xfrm>
          </p:grpSpPr>
          <p:sp>
            <p:nvSpPr>
              <p:cNvPr id="79" name="Circle"/>
              <p:cNvSpPr/>
              <p:nvPr/>
            </p:nvSpPr>
            <p:spPr>
              <a:xfrm>
                <a:off x="831960" y="377172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80" name="👧🏼.png" descr="👧🏼.png"/>
              <p:cNvPicPr/>
              <p:nvPr/>
            </p:nvPicPr>
            <p:blipFill>
              <a:blip r:embed="rId4"/>
              <a:stretch/>
            </p:blipFill>
            <p:spPr>
              <a:xfrm>
                <a:off x="928440" y="3866400"/>
                <a:ext cx="329400" cy="330840"/>
              </a:xfrm>
              <a:prstGeom prst="rect">
                <a:avLst/>
              </a:prstGeom>
              <a:ln w="12600">
                <a:noFill/>
              </a:ln>
            </p:spPr>
          </p:pic>
        </p:grpSp>
        <p:grpSp>
          <p:nvGrpSpPr>
            <p:cNvPr id="81" name="Group"/>
            <p:cNvGrpSpPr/>
            <p:nvPr/>
          </p:nvGrpSpPr>
          <p:grpSpPr>
            <a:xfrm>
              <a:off x="831960" y="1600200"/>
              <a:ext cx="519480" cy="519480"/>
              <a:chOff x="831960" y="1600200"/>
              <a:chExt cx="519480" cy="519480"/>
            </a:xfrm>
          </p:grpSpPr>
          <p:sp>
            <p:nvSpPr>
              <p:cNvPr id="82" name="Circle"/>
              <p:cNvSpPr/>
              <p:nvPr/>
            </p:nvSpPr>
            <p:spPr>
              <a:xfrm>
                <a:off x="831960" y="160020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83" name="👨🏽.png" descr="👨🏽.png"/>
              <p:cNvPicPr/>
              <p:nvPr/>
            </p:nvPicPr>
            <p:blipFill>
              <a:blip r:embed="rId5"/>
              <a:stretch/>
            </p:blipFill>
            <p:spPr>
              <a:xfrm>
                <a:off x="936000" y="1713600"/>
                <a:ext cx="302400" cy="303840"/>
              </a:xfrm>
              <a:prstGeom prst="rect">
                <a:avLst/>
              </a:prstGeom>
              <a:ln w="12600">
                <a:noFill/>
              </a:ln>
            </p:spPr>
          </p:pic>
        </p:grpSp>
        <p:grpSp>
          <p:nvGrpSpPr>
            <p:cNvPr id="84" name="Group"/>
            <p:cNvGrpSpPr/>
            <p:nvPr/>
          </p:nvGrpSpPr>
          <p:grpSpPr>
            <a:xfrm>
              <a:off x="831960" y="3048120"/>
              <a:ext cx="519480" cy="519480"/>
              <a:chOff x="831960" y="3048120"/>
              <a:chExt cx="519480" cy="519480"/>
            </a:xfrm>
          </p:grpSpPr>
          <p:sp>
            <p:nvSpPr>
              <p:cNvPr id="85" name="Circle"/>
              <p:cNvSpPr/>
              <p:nvPr/>
            </p:nvSpPr>
            <p:spPr>
              <a:xfrm>
                <a:off x="831960" y="3048120"/>
                <a:ext cx="519480" cy="519480"/>
              </a:xfrm>
              <a:prstGeom prst="ellipse">
                <a:avLst/>
              </a:prstGeom>
              <a:solidFill>
                <a:srgbClr val="F0F5FA"/>
              </a:solidFill>
              <a:ln w="12600">
                <a:noFill/>
              </a:ln>
            </p:spPr>
            <p:style>
              <a:lnRef idx="0">
                <a:scrgbClr r="0" g="0" b="0"/>
              </a:lnRef>
              <a:fillRef idx="0">
                <a:scrgbClr r="0" g="0" b="0"/>
              </a:fillRef>
              <a:effectRef idx="0">
                <a:scrgbClr r="0" g="0" b="0"/>
              </a:effectRef>
              <a:fontRef idx="minor"/>
            </p:style>
            <p:txBody>
              <a:bodyPr lIns="0" tIns="0" rIns="0" bIns="0" numCol="1" spcCol="0" anchor="t">
                <a:noAutofit/>
              </a:bodyPr>
              <a:lstStyle/>
              <a:p>
                <a:pPr>
                  <a:lnSpc>
                    <a:spcPct val="100000"/>
                  </a:lnSpc>
                </a:pPr>
                <a:endParaRPr lang="ru-RU" sz="1400" b="0" strike="noStrike" spc="-1">
                  <a:solidFill>
                    <a:srgbClr val="000000"/>
                  </a:solidFill>
                  <a:latin typeface="Arial"/>
                  <a:ea typeface="Arial"/>
                </a:endParaRPr>
              </a:p>
            </p:txBody>
          </p:sp>
          <p:pic>
            <p:nvPicPr>
              <p:cNvPr id="86" name="🧓🏼.png" descr="🧓🏼.png"/>
              <p:cNvPicPr/>
              <p:nvPr/>
            </p:nvPicPr>
            <p:blipFill>
              <a:blip r:embed="rId6"/>
              <a:stretch/>
            </p:blipFill>
            <p:spPr>
              <a:xfrm>
                <a:off x="953640" y="3168000"/>
                <a:ext cx="278280" cy="279360"/>
              </a:xfrm>
              <a:prstGeom prst="rect">
                <a:avLst/>
              </a:prstGeom>
              <a:ln w="12600">
                <a:noFill/>
              </a:ln>
            </p:spPr>
          </p:pic>
        </p:grpSp>
      </p:grpSp>
      <p:sp>
        <p:nvSpPr>
          <p:cNvPr id="87" name="Поступают в организм  в основном с пищей —…"/>
          <p:cNvSpPr/>
          <p:nvPr/>
        </p:nvSpPr>
        <p:spPr>
          <a:xfrm>
            <a:off x="5062371" y="2618640"/>
            <a:ext cx="722057" cy="646331"/>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gn="ctr">
              <a:lnSpc>
                <a:spcPct val="100000"/>
              </a:lnSpc>
              <a:tabLst>
                <a:tab pos="0" algn="l"/>
              </a:tabLst>
            </a:pPr>
            <a:r>
              <a:rPr lang="ru-RU" sz="2700" b="1" strike="noStrike" spc="-1" dirty="0">
                <a:solidFill>
                  <a:srgbClr val="001F66"/>
                </a:solidFill>
                <a:latin typeface="Gilroy" panose="00000500000000000000" pitchFamily="2" charset="-52"/>
                <a:ea typeface="Gilroy Semibold"/>
              </a:rPr>
              <a:t>[</a:t>
            </a:r>
            <a:r>
              <a:rPr lang="ru-RU" sz="2700" b="1" strike="noStrike" spc="-1" dirty="0" err="1">
                <a:solidFill>
                  <a:srgbClr val="001F66"/>
                </a:solidFill>
                <a:latin typeface="Gilroy" panose="00000500000000000000" pitchFamily="2" charset="-52"/>
                <a:ea typeface="Gilroy Semibold"/>
              </a:rPr>
              <a:t>Ca</a:t>
            </a:r>
            <a:r>
              <a:rPr lang="ru-RU" sz="2700" b="1" strike="noStrike" spc="-1" dirty="0">
                <a:solidFill>
                  <a:srgbClr val="001F66"/>
                </a:solidFill>
                <a:latin typeface="Gilroy" panose="00000500000000000000" pitchFamily="2" charset="-52"/>
                <a:ea typeface="Gilroy Semibold"/>
              </a:rPr>
              <a:t>]</a:t>
            </a:r>
            <a:endParaRPr lang="ru-RU" sz="2700" b="0" strike="noStrike" spc="-1" dirty="0">
              <a:solidFill>
                <a:srgbClr val="000000"/>
              </a:solidFill>
              <a:latin typeface="Gilroy" panose="00000500000000000000" pitchFamily="2" charset="-52"/>
            </a:endParaRPr>
          </a:p>
          <a:p>
            <a:pPr algn="ctr">
              <a:lnSpc>
                <a:spcPct val="100000"/>
              </a:lnSpc>
              <a:tabLst>
                <a:tab pos="0" algn="l"/>
              </a:tabLst>
            </a:pPr>
            <a:r>
              <a:rPr lang="ru-RU" sz="1500" b="1" strike="noStrike" spc="-1" dirty="0" err="1">
                <a:solidFill>
                  <a:srgbClr val="001F66"/>
                </a:solidFill>
                <a:latin typeface="Gilroy" panose="00000500000000000000" pitchFamily="2" charset="-52"/>
                <a:ea typeface="Gilroy Semibold"/>
              </a:rPr>
              <a:t>Calcium</a:t>
            </a:r>
            <a:endParaRPr lang="ru-RU" sz="1500" b="0" strike="noStrike" spc="-1" dirty="0">
              <a:solidFill>
                <a:srgbClr val="000000"/>
              </a:solidFill>
              <a:latin typeface="Gilroy" panose="00000500000000000000" pitchFamily="2" charset="-52"/>
            </a:endParaRPr>
          </a:p>
        </p:txBody>
      </p:sp>
      <p:pic>
        <p:nvPicPr>
          <p:cNvPr id="88" name="Calci-Prime преза-34.png" descr="Calci-Prime преза-34.png"/>
          <p:cNvPicPr/>
          <p:nvPr/>
        </p:nvPicPr>
        <p:blipFill>
          <a:blip r:embed="rId7"/>
          <a:srcRect l="13" r="13"/>
          <a:stretch/>
        </p:blipFill>
        <p:spPr>
          <a:xfrm>
            <a:off x="1455120" y="1491120"/>
            <a:ext cx="4037400" cy="2795400"/>
          </a:xfrm>
          <a:prstGeom prst="rect">
            <a:avLst/>
          </a:prstGeom>
          <a:ln w="12600">
            <a:noFill/>
          </a:ln>
        </p:spPr>
      </p:pic>
      <p:pic>
        <p:nvPicPr>
          <p:cNvPr id="89" name="Calci-Prime преза-35.png" descr="Calci-Prime преза-35.png"/>
          <p:cNvPicPr/>
          <p:nvPr/>
        </p:nvPicPr>
        <p:blipFill>
          <a:blip r:embed="rId8"/>
          <a:srcRect b="169"/>
          <a:stretch/>
        </p:blipFill>
        <p:spPr>
          <a:xfrm>
            <a:off x="7950240" y="4815360"/>
            <a:ext cx="786240" cy="137160"/>
          </a:xfrm>
          <a:prstGeom prst="rect">
            <a:avLst/>
          </a:prstGeom>
          <a:ln w="12600">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3"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sp>
        <p:nvSpPr>
          <p:cNvPr id="425"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pic>
        <p:nvPicPr>
          <p:cNvPr id="426" name="Безымянный-1-44.png" descr="Безымянный-1-44.png"/>
          <p:cNvPicPr/>
          <p:nvPr/>
        </p:nvPicPr>
        <p:blipFill>
          <a:blip r:embed="rId3"/>
          <a:stretch/>
        </p:blipFill>
        <p:spPr>
          <a:xfrm>
            <a:off x="8026560" y="4815360"/>
            <a:ext cx="786240" cy="137160"/>
          </a:xfrm>
          <a:prstGeom prst="rect">
            <a:avLst/>
          </a:prstGeom>
          <a:ln w="12600">
            <a:noFill/>
          </a:ln>
        </p:spPr>
      </p:pic>
      <p:sp>
        <p:nvSpPr>
          <p:cNvPr id="427" name="Guo XF, Li KL, Li JM, Li D. Effects of EPA and DHA on blood pressure and inflammatory factors: a meta-analysis of randomized  controlled trials. Crit Rev Food Sci Nutr. 2019;59(20):3380-3393. https://doi.org/10.1080/10408398.2018.1492901"/>
          <p:cNvSpPr/>
          <p:nvPr/>
        </p:nvSpPr>
        <p:spPr>
          <a:xfrm>
            <a:off x="620070" y="1111320"/>
            <a:ext cx="6143477"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dirty="0" err="1">
                <a:solidFill>
                  <a:srgbClr val="001F67"/>
                </a:solidFill>
                <a:latin typeface="Gilroy" panose="00000500000000000000" pitchFamily="2" charset="-52"/>
                <a:ea typeface="Gilroy Regular"/>
              </a:rPr>
              <a:t>Haber</a:t>
            </a:r>
            <a:r>
              <a:rPr lang="ru-RU" sz="900" b="0" strike="noStrike" spc="-1" dirty="0">
                <a:solidFill>
                  <a:srgbClr val="001F67"/>
                </a:solidFill>
                <a:latin typeface="Gilroy" panose="00000500000000000000" pitchFamily="2" charset="-52"/>
                <a:ea typeface="Gilroy Regular"/>
              </a:rPr>
              <a:t> PS, </a:t>
            </a:r>
            <a:r>
              <a:rPr lang="ru-RU" sz="900" b="0" strike="noStrike" spc="-1" dirty="0" err="1">
                <a:solidFill>
                  <a:srgbClr val="001F67"/>
                </a:solidFill>
                <a:latin typeface="Gilroy" panose="00000500000000000000" pitchFamily="2" charset="-52"/>
                <a:ea typeface="Gilroy Regular"/>
              </a:rPr>
              <a:t>Kortt</a:t>
            </a:r>
            <a:r>
              <a:rPr lang="ru-RU" sz="900" b="0" strike="noStrike" spc="-1" dirty="0">
                <a:solidFill>
                  <a:srgbClr val="001F67"/>
                </a:solidFill>
                <a:latin typeface="Gilroy" panose="00000500000000000000" pitchFamily="2" charset="-52"/>
                <a:ea typeface="Gilroy Regular"/>
              </a:rPr>
              <a:t> NC. </a:t>
            </a:r>
            <a:r>
              <a:rPr lang="ru-RU" sz="900" b="0" strike="noStrike" spc="-1" dirty="0" err="1">
                <a:solidFill>
                  <a:srgbClr val="001F67"/>
                </a:solidFill>
                <a:latin typeface="Gilroy" panose="00000500000000000000" pitchFamily="2" charset="-52"/>
                <a:ea typeface="Gilroy Regular"/>
              </a:rPr>
              <a:t>Alcohol</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use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disorder</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and</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the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gut</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Addiction</a:t>
            </a:r>
            <a:r>
              <a:rPr lang="ru-RU" sz="900" b="0" strike="noStrike" spc="-1" dirty="0">
                <a:solidFill>
                  <a:srgbClr val="001F67"/>
                </a:solidFill>
                <a:latin typeface="Gilroy" panose="00000500000000000000" pitchFamily="2" charset="-52"/>
                <a:ea typeface="Gilroy Regular"/>
              </a:rPr>
              <a:t>. 2021;116(3):658-667. </a:t>
            </a:r>
            <a:r>
              <a:rPr lang="ru-RU" sz="900" b="0" u="sng" strike="noStrike" spc="-1" dirty="0">
                <a:solidFill>
                  <a:srgbClr val="0000FF"/>
                </a:solidFill>
                <a:uFillTx/>
                <a:latin typeface="Gilroy" panose="00000500000000000000" pitchFamily="2" charset="-52"/>
                <a:ea typeface="Gilroy Regular"/>
                <a:hlinkClick r:id="rId4"/>
              </a:rPr>
              <a:t>https://doi.org/10.1111/add.15147</a:t>
            </a:r>
            <a:endParaRPr lang="ru-RU" sz="900" b="0" strike="noStrike" spc="-1" dirty="0">
              <a:solidFill>
                <a:srgbClr val="000000"/>
              </a:solidFill>
              <a:latin typeface="Gilroy" panose="00000500000000000000" pitchFamily="2" charset="-52"/>
            </a:endParaRPr>
          </a:p>
        </p:txBody>
      </p:sp>
      <p:sp>
        <p:nvSpPr>
          <p:cNvPr id="428" name="1."/>
          <p:cNvSpPr/>
          <p:nvPr/>
        </p:nvSpPr>
        <p:spPr>
          <a:xfrm>
            <a:off x="349560" y="1092240"/>
            <a:ext cx="1681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12.</a:t>
            </a:r>
            <a:endParaRPr lang="ru-RU" sz="1200" b="0" strike="noStrike" spc="-1">
              <a:solidFill>
                <a:srgbClr val="000000"/>
              </a:solidFill>
              <a:latin typeface="Arial"/>
            </a:endParaRPr>
          </a:p>
        </p:txBody>
      </p:sp>
      <p:sp>
        <p:nvSpPr>
          <p:cNvPr id="429" name="Lee JB, Notay K, Klingel SL, Chabowski A, Mutch DM, Millar PJ. Docosahexaenoic acid reduces resting blood pressure but  increases muscle sympathetic outflow compared with eicosapentaenoic acid in healthy men and women. Am J Physiol Heart  Circ Physiol. 2"/>
          <p:cNvSpPr/>
          <p:nvPr/>
        </p:nvSpPr>
        <p:spPr>
          <a:xfrm>
            <a:off x="620070" y="1349280"/>
            <a:ext cx="7952755"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Heaney RP, Rafferty K. Carbonated beverages and urinary calcium excretion. Am J Clin Nutr. 2001;74(3):343-347. </a:t>
            </a:r>
            <a:r>
              <a:rPr lang="ru-RU" sz="900" b="0" u="sng" strike="noStrike" spc="-1">
                <a:solidFill>
                  <a:srgbClr val="0000FF"/>
                </a:solidFill>
                <a:uFillTx/>
                <a:latin typeface="Gilroy" panose="00000500000000000000" pitchFamily="2" charset="-52"/>
                <a:ea typeface="Gilroy Regular"/>
                <a:hlinkClick r:id="rId5"/>
              </a:rPr>
              <a:t>https://doi.org/10.1093/ajcn/74.3.343</a:t>
            </a:r>
            <a:endParaRPr lang="ru-RU" sz="900" b="0" strike="noStrike" spc="-1">
              <a:solidFill>
                <a:srgbClr val="000000"/>
              </a:solidFill>
              <a:latin typeface="Gilroy" panose="00000500000000000000" pitchFamily="2" charset="-52"/>
            </a:endParaRPr>
          </a:p>
        </p:txBody>
      </p:sp>
      <p:sp>
        <p:nvSpPr>
          <p:cNvPr id="430" name="2."/>
          <p:cNvSpPr/>
          <p:nvPr/>
        </p:nvSpPr>
        <p:spPr>
          <a:xfrm>
            <a:off x="351000" y="1330200"/>
            <a:ext cx="16488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13.</a:t>
            </a:r>
            <a:endParaRPr lang="ru-RU" sz="1200" b="0" strike="noStrike" spc="-1">
              <a:solidFill>
                <a:srgbClr val="000000"/>
              </a:solidFill>
              <a:latin typeface="Arial"/>
            </a:endParaRPr>
          </a:p>
        </p:txBody>
      </p:sp>
      <p:sp>
        <p:nvSpPr>
          <p:cNvPr id="431" name="Saccà SC, Cutolo CA, Ferrari D, Corazza P, Traverso CE. The Eye, Oxidative Damage and Polyunsaturated Fatty Acids. Nutrients.  2018;10(6):668. Published 2018 May 24. https://doi.org/10.3390/nu10060668"/>
          <p:cNvSpPr/>
          <p:nvPr/>
        </p:nvSpPr>
        <p:spPr>
          <a:xfrm>
            <a:off x="620070" y="1574640"/>
            <a:ext cx="7271414"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Klesges RC, Ward KD, Shelton ML, et al. Changes in bone mineral content in male athletes. Mechanisms of action and intervention effects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[published correction appears in JAMA 1997 Jan 1;277(1):24]. JAMA. 1996;276(3):226-230. </a:t>
            </a:r>
            <a:r>
              <a:rPr lang="ru-RU" sz="900" b="0" u="sng" strike="noStrike" spc="-1">
                <a:solidFill>
                  <a:srgbClr val="0000FF"/>
                </a:solidFill>
                <a:uFillTx/>
                <a:latin typeface="Gilroy" panose="00000500000000000000" pitchFamily="2" charset="-52"/>
                <a:ea typeface="Gilroy Regular"/>
                <a:hlinkClick r:id="rId6"/>
              </a:rPr>
              <a:t>http://doi.org/10.1001/jama.1996.03540030060033</a:t>
            </a:r>
            <a:endParaRPr lang="ru-RU" sz="900" b="0" strike="noStrike" spc="-1">
              <a:solidFill>
                <a:srgbClr val="000000"/>
              </a:solidFill>
              <a:latin typeface="Gilroy" panose="00000500000000000000" pitchFamily="2" charset="-52"/>
            </a:endParaRPr>
          </a:p>
        </p:txBody>
      </p:sp>
      <p:sp>
        <p:nvSpPr>
          <p:cNvPr id="432" name="3."/>
          <p:cNvSpPr/>
          <p:nvPr/>
        </p:nvSpPr>
        <p:spPr>
          <a:xfrm>
            <a:off x="345600" y="1555920"/>
            <a:ext cx="17568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14.</a:t>
            </a:r>
            <a:endParaRPr lang="ru-RU" sz="1200" b="0" strike="noStrike" spc="-1">
              <a:solidFill>
                <a:srgbClr val="000000"/>
              </a:solidFill>
              <a:latin typeface="Arial"/>
            </a:endParaRPr>
          </a:p>
        </p:txBody>
      </p:sp>
      <p:sp>
        <p:nvSpPr>
          <p:cNvPr id="433" name="Giles GE, Mahoney CR, Urry HL, Brunyé TT, Taylor HA, Kanarek RB. Omega-3 fatty acids and stress-induced changes to mood  and cognition in healthy individuals. Pharmacol Biochem Behav. 2015;132:10-19. https://doi.org/10.1016/j.pbb.2015.02.018"/>
          <p:cNvSpPr/>
          <p:nvPr/>
        </p:nvSpPr>
        <p:spPr>
          <a:xfrm>
            <a:off x="677220" y="1933560"/>
            <a:ext cx="5996642"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Heaney RP. Advances in therapy for osteoporosis. Clin Med Res. 2003;1(2):93-99. </a:t>
            </a:r>
            <a:r>
              <a:rPr lang="ru-RU" sz="900" b="0" u="sng" strike="noStrike" spc="-1">
                <a:solidFill>
                  <a:srgbClr val="0000FF"/>
                </a:solidFill>
                <a:uFillTx/>
                <a:latin typeface="Gilroy" panose="00000500000000000000" pitchFamily="2" charset="-52"/>
                <a:ea typeface="Gilroy Regular"/>
                <a:hlinkClick r:id="rId7"/>
              </a:rPr>
              <a:t>https://doi.org/10.3121/cmr.1.2.93</a:t>
            </a:r>
            <a:endParaRPr lang="ru-RU" sz="900" b="0" strike="noStrike" spc="-1">
              <a:solidFill>
                <a:srgbClr val="000000"/>
              </a:solidFill>
              <a:latin typeface="Gilroy" panose="00000500000000000000" pitchFamily="2" charset="-52"/>
            </a:endParaRPr>
          </a:p>
        </p:txBody>
      </p:sp>
      <p:sp>
        <p:nvSpPr>
          <p:cNvPr id="434" name="4."/>
          <p:cNvSpPr/>
          <p:nvPr/>
        </p:nvSpPr>
        <p:spPr>
          <a:xfrm>
            <a:off x="350280" y="1914480"/>
            <a:ext cx="1663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15.</a:t>
            </a:r>
            <a:endParaRPr lang="ru-RU" sz="1200" b="0" strike="noStrike" spc="-1">
              <a:solidFill>
                <a:srgbClr val="000000"/>
              </a:solidFill>
              <a:latin typeface="Arial"/>
            </a:endParaRPr>
          </a:p>
        </p:txBody>
      </p:sp>
      <p:sp>
        <p:nvSpPr>
          <p:cNvPr id="435" name="Al-Khalaifah H. Modulatory Effect of Dietary Polyunsaturated Fatty Acids on Immunity, Represented by Phagocytic Activity. Front  Vet Sci. 2020;7:569939. Published 2020 Sep 22. https://doi.org/10.3389/fvets.2020.569939"/>
          <p:cNvSpPr/>
          <p:nvPr/>
        </p:nvSpPr>
        <p:spPr>
          <a:xfrm>
            <a:off x="620070" y="2152800"/>
            <a:ext cx="6913111"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Azuma K, Adachi Y, Hayashi H, Kubo KY. Chronic Psychological Stress as a Risk Factor of Osteoporosis. J UOEH. 2015;37(4):245-253. </a:t>
            </a:r>
            <a:r>
              <a:rPr sz="900">
                <a:latin typeface="Gilroy" panose="00000500000000000000" pitchFamily="2" charset="-52"/>
              </a:rPr>
              <a:t/>
            </a:r>
            <a:br>
              <a:rPr sz="900">
                <a:latin typeface="Gilroy" panose="00000500000000000000" pitchFamily="2" charset="-52"/>
              </a:rPr>
            </a:br>
            <a:r>
              <a:rPr lang="ru-RU" sz="900" b="0" u="sng" strike="noStrike" spc="-1">
                <a:solidFill>
                  <a:srgbClr val="0000FF"/>
                </a:solidFill>
                <a:uFillTx/>
                <a:latin typeface="Gilroy" panose="00000500000000000000" pitchFamily="2" charset="-52"/>
                <a:ea typeface="Gilroy Regular"/>
                <a:hlinkClick r:id="rId8"/>
              </a:rPr>
              <a:t>https://doi.org/10.7888/juoeh.37.245</a:t>
            </a:r>
            <a:endParaRPr lang="ru-RU" sz="900" b="0" strike="noStrike" spc="-1">
              <a:solidFill>
                <a:srgbClr val="000000"/>
              </a:solidFill>
              <a:latin typeface="Gilroy" panose="00000500000000000000" pitchFamily="2" charset="-52"/>
            </a:endParaRPr>
          </a:p>
        </p:txBody>
      </p:sp>
      <p:sp>
        <p:nvSpPr>
          <p:cNvPr id="436" name="5."/>
          <p:cNvSpPr/>
          <p:nvPr/>
        </p:nvSpPr>
        <p:spPr>
          <a:xfrm>
            <a:off x="351000" y="2133720"/>
            <a:ext cx="16488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16.</a:t>
            </a:r>
            <a:endParaRPr lang="ru-RU" sz="1200" b="0" strike="noStrike" spc="-1">
              <a:solidFill>
                <a:srgbClr val="000000"/>
              </a:solidFill>
              <a:latin typeface="Arial"/>
            </a:endParaRPr>
          </a:p>
        </p:txBody>
      </p:sp>
      <p:sp>
        <p:nvSpPr>
          <p:cNvPr id="437" name="Vaid M, Singh T, Prasad R, Katiyar SK. Intake of high-fat diet stimulates the risk of ultraviolet radiation-induced skin tumors  and malignant progression of papillomas to carcinoma in SKH-1 hairless mice. Toxicol Appl Pharmacol. 2014;274(1):147-155.  ht"/>
          <p:cNvSpPr/>
          <p:nvPr/>
        </p:nvSpPr>
        <p:spPr>
          <a:xfrm>
            <a:off x="620070" y="2523960"/>
            <a:ext cx="8138446"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Barry DW, Hansen KC, van Pelt RE, Witten M, Wolfe P, Kohrt WM. Acute calcium ingestion attenuates exercise-induced disruption of calcium homeostasis.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Med Sci Sports Exerc. 2011;43(4):617-623. </a:t>
            </a:r>
            <a:r>
              <a:rPr lang="ru-RU" sz="900" b="0" u="sng" strike="noStrike" spc="-1">
                <a:solidFill>
                  <a:srgbClr val="0000FF"/>
                </a:solidFill>
                <a:uFillTx/>
                <a:latin typeface="Gilroy" panose="00000500000000000000" pitchFamily="2" charset="-52"/>
                <a:ea typeface="Gilroy Regular"/>
                <a:hlinkClick r:id="rId9"/>
              </a:rPr>
              <a:t>https://doi.org/10.1249/MSS.0b013e3181f79fa8</a:t>
            </a:r>
            <a:endParaRPr lang="ru-RU" sz="900" b="0" strike="noStrike" spc="-1">
              <a:solidFill>
                <a:srgbClr val="000000"/>
              </a:solidFill>
              <a:latin typeface="Gilroy" panose="00000500000000000000" pitchFamily="2" charset="-52"/>
            </a:endParaRPr>
          </a:p>
        </p:txBody>
      </p:sp>
      <p:sp>
        <p:nvSpPr>
          <p:cNvPr id="438" name="6."/>
          <p:cNvSpPr/>
          <p:nvPr/>
        </p:nvSpPr>
        <p:spPr>
          <a:xfrm>
            <a:off x="363960" y="2505240"/>
            <a:ext cx="13896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17.</a:t>
            </a:r>
            <a:endParaRPr lang="ru-RU" sz="1200" b="0" strike="noStrike" spc="-1">
              <a:solidFill>
                <a:srgbClr val="000000"/>
              </a:solidFill>
              <a:latin typeface="Arial"/>
            </a:endParaRPr>
          </a:p>
        </p:txBody>
      </p:sp>
      <p:sp>
        <p:nvSpPr>
          <p:cNvPr id="439" name="8."/>
          <p:cNvSpPr/>
          <p:nvPr/>
        </p:nvSpPr>
        <p:spPr>
          <a:xfrm>
            <a:off x="335160" y="4330800"/>
            <a:ext cx="1969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22.</a:t>
            </a:r>
            <a:endParaRPr lang="ru-RU" sz="1200" b="0" strike="noStrike" spc="-1">
              <a:solidFill>
                <a:srgbClr val="000000"/>
              </a:solidFill>
              <a:latin typeface="Arial"/>
            </a:endParaRPr>
          </a:p>
        </p:txBody>
      </p:sp>
      <p:sp>
        <p:nvSpPr>
          <p:cNvPr id="440" name="Dyerberg J, Madsen P, Møller JM, Aardestrup I, Schmidt EB. Bioavailability of marine n-3 fatty acid formulations. Prostaglandins  Leukot Essent Fatty Acids. 2010;83(3):137-141. https://doi.org/10.1016/j.plefa.2010.06.007"/>
          <p:cNvSpPr/>
          <p:nvPr/>
        </p:nvSpPr>
        <p:spPr>
          <a:xfrm>
            <a:off x="620070" y="4349880"/>
            <a:ext cx="4525021" cy="1384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Science – MenaQ7. MenaQ7. Accessed March 2, 2023. </a:t>
            </a:r>
            <a:r>
              <a:rPr lang="ru-RU" sz="900" b="0" u="sng" strike="noStrike" spc="-1">
                <a:solidFill>
                  <a:srgbClr val="0000FF"/>
                </a:solidFill>
                <a:uFillTx/>
                <a:latin typeface="Gilroy" panose="00000500000000000000" pitchFamily="2" charset="-52"/>
                <a:ea typeface="Gilroy Regular"/>
                <a:hlinkClick r:id="rId10"/>
              </a:rPr>
              <a:t>https://menaq7.com/science/</a:t>
            </a:r>
            <a:endParaRPr lang="ru-RU" sz="900" b="0" strike="noStrike" spc="-1">
              <a:solidFill>
                <a:srgbClr val="000000"/>
              </a:solidFill>
              <a:latin typeface="Gilroy" panose="00000500000000000000" pitchFamily="2" charset="-52"/>
            </a:endParaRPr>
          </a:p>
        </p:txBody>
      </p:sp>
      <p:sp>
        <p:nvSpPr>
          <p:cNvPr id="441" name="Dyerberg J, Madsen P, Møller JM, Aardestrup I, Schmidt EB. Bioavailability of marine n-3 fatty acid formulations. Prostaglandins  Leukot Essent Fatty Acids. 2010;83(3):137-141. https://doi.org/10.1016/j.plefa.2010.06.007"/>
          <p:cNvSpPr/>
          <p:nvPr/>
        </p:nvSpPr>
        <p:spPr>
          <a:xfrm>
            <a:off x="620070" y="3616200"/>
            <a:ext cx="6493894"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de Baaij JH, Hoenderop JG, Bindels RJ. Magnesium in man: implications for health and disease. Physiol Rev. 2015;95(1):1-46. </a:t>
            </a:r>
            <a:r>
              <a:rPr sz="900">
                <a:latin typeface="Gilroy" panose="00000500000000000000" pitchFamily="2" charset="-52"/>
              </a:rPr>
              <a:t/>
            </a:r>
            <a:br>
              <a:rPr sz="900">
                <a:latin typeface="Gilroy" panose="00000500000000000000" pitchFamily="2" charset="-52"/>
              </a:rPr>
            </a:br>
            <a:r>
              <a:rPr lang="ru-RU" sz="900" b="0" u="sng" strike="noStrike" spc="-1">
                <a:solidFill>
                  <a:srgbClr val="0000FF"/>
                </a:solidFill>
                <a:uFillTx/>
                <a:latin typeface="Gilroy" panose="00000500000000000000" pitchFamily="2" charset="-52"/>
                <a:ea typeface="Gilroy Regular"/>
                <a:hlinkClick r:id="rId11"/>
              </a:rPr>
              <a:t>https://doi.org/10.1152/physrev.00012.2014</a:t>
            </a:r>
            <a:endParaRPr lang="ru-RU" sz="900" b="0" strike="noStrike" spc="-1">
              <a:solidFill>
                <a:srgbClr val="000000"/>
              </a:solidFill>
              <a:latin typeface="Gilroy" panose="00000500000000000000" pitchFamily="2" charset="-52"/>
            </a:endParaRPr>
          </a:p>
        </p:txBody>
      </p:sp>
      <p:sp>
        <p:nvSpPr>
          <p:cNvPr id="442" name="7."/>
          <p:cNvSpPr/>
          <p:nvPr/>
        </p:nvSpPr>
        <p:spPr>
          <a:xfrm>
            <a:off x="330480" y="3616200"/>
            <a:ext cx="20628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20.</a:t>
            </a:r>
            <a:endParaRPr lang="ru-RU" sz="1200" b="0" strike="noStrike" spc="-1">
              <a:solidFill>
                <a:srgbClr val="000000"/>
              </a:solidFill>
              <a:latin typeface="Arial"/>
            </a:endParaRPr>
          </a:p>
        </p:txBody>
      </p:sp>
      <p:sp>
        <p:nvSpPr>
          <p:cNvPr id="443" name="Stark KD, Van Elswyk ME, Higgins MR, Weatherford CA, Salem N Jr. Global survey of the omega-3 fatty acids, docosahexaenoic  acid and eicosapentaenoic acid in the blood stream of healthy adults. Prog Lipid Res. 2016;63:132-152.  https://doi.org/10.1016/j."/>
          <p:cNvSpPr/>
          <p:nvPr/>
        </p:nvSpPr>
        <p:spPr>
          <a:xfrm>
            <a:off x="620070" y="2889360"/>
            <a:ext cx="8106258"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Frestedt JL, Kuskowski MA, Zenk JL. A natural seaweed derived mineral supplement (Aquamin F) for knee osteoarthritis: a randomised, placebo controlled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pilot study. Nutr J. 2009;8:7. Published 2009 Feb 2. </a:t>
            </a:r>
            <a:r>
              <a:rPr lang="ru-RU" sz="900" b="0" u="sng" strike="noStrike" spc="-1">
                <a:solidFill>
                  <a:srgbClr val="0000FF"/>
                </a:solidFill>
                <a:uFillTx/>
                <a:latin typeface="Gilroy" panose="00000500000000000000" pitchFamily="2" charset="-52"/>
                <a:ea typeface="Gilroy Regular"/>
                <a:hlinkClick r:id="rId12"/>
              </a:rPr>
              <a:t>https://doi.org/10.1186/1475-2891-8-7</a:t>
            </a:r>
            <a:endParaRPr lang="ru-RU" sz="900" b="0" strike="noStrike" spc="-1">
              <a:solidFill>
                <a:srgbClr val="000000"/>
              </a:solidFill>
              <a:latin typeface="Gilroy" panose="00000500000000000000" pitchFamily="2" charset="-52"/>
            </a:endParaRPr>
          </a:p>
        </p:txBody>
      </p:sp>
      <p:sp>
        <p:nvSpPr>
          <p:cNvPr id="444" name="7."/>
          <p:cNvSpPr/>
          <p:nvPr/>
        </p:nvSpPr>
        <p:spPr>
          <a:xfrm>
            <a:off x="317520" y="2870280"/>
            <a:ext cx="227520" cy="16416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18.</a:t>
            </a:r>
            <a:endParaRPr lang="ru-RU" sz="1200" b="0" strike="noStrike" spc="-1">
              <a:solidFill>
                <a:srgbClr val="000000"/>
              </a:solidFill>
              <a:latin typeface="Arial"/>
            </a:endParaRPr>
          </a:p>
        </p:txBody>
      </p:sp>
      <p:sp>
        <p:nvSpPr>
          <p:cNvPr id="445" name="Dyerberg J, Madsen P, Møller JM, Aardestrup I, Schmidt EB. Bioavailability of marine n-3 fatty acid formulations. Prostaglandins  Leukot Essent Fatty Acids. 2010;83(3):137-141. https://doi.org/10.1016/j.plefa.2010.06.007"/>
          <p:cNvSpPr/>
          <p:nvPr/>
        </p:nvSpPr>
        <p:spPr>
          <a:xfrm>
            <a:off x="620070" y="3251160"/>
            <a:ext cx="7650299"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Cronin BE, Allsopp PJ, Slevin MM, et al. Effects of supplementation with a calcium-rich marine-derived multi-mineral supplement and short-chain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fructo-oligosaccharides on serum lipids in postmenopausal women. Br J Nutr. 2016;115(4):658-665. </a:t>
            </a:r>
            <a:r>
              <a:rPr lang="ru-RU" sz="900" b="0" u="sng" strike="noStrike" spc="-1">
                <a:solidFill>
                  <a:srgbClr val="0000FF"/>
                </a:solidFill>
                <a:uFillTx/>
                <a:latin typeface="Gilroy" panose="00000500000000000000" pitchFamily="2" charset="-52"/>
                <a:ea typeface="Gilroy Regular"/>
                <a:hlinkClick r:id="rId13"/>
              </a:rPr>
              <a:t>https://doi.org/10.1017/S0007114515004948</a:t>
            </a:r>
            <a:r>
              <a:rPr lang="ru-RU" sz="900" b="0" strike="noStrike" spc="-1">
                <a:solidFill>
                  <a:srgbClr val="001F67"/>
                </a:solidFill>
                <a:latin typeface="Gilroy" panose="00000500000000000000" pitchFamily="2" charset="-52"/>
                <a:ea typeface="Gilroy Regular"/>
              </a:rPr>
              <a:t> </a:t>
            </a:r>
            <a:endParaRPr lang="ru-RU" sz="900" b="0" strike="noStrike" spc="-1">
              <a:solidFill>
                <a:srgbClr val="000000"/>
              </a:solidFill>
              <a:latin typeface="Gilroy" panose="00000500000000000000" pitchFamily="2" charset="-52"/>
            </a:endParaRPr>
          </a:p>
        </p:txBody>
      </p:sp>
      <p:sp>
        <p:nvSpPr>
          <p:cNvPr id="446" name="7."/>
          <p:cNvSpPr/>
          <p:nvPr/>
        </p:nvSpPr>
        <p:spPr>
          <a:xfrm>
            <a:off x="360360" y="3251160"/>
            <a:ext cx="1465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19.</a:t>
            </a:r>
            <a:endParaRPr lang="ru-RU" sz="1200" b="0" strike="noStrike" spc="-1">
              <a:solidFill>
                <a:srgbClr val="000000"/>
              </a:solidFill>
              <a:latin typeface="Arial"/>
            </a:endParaRPr>
          </a:p>
        </p:txBody>
      </p:sp>
      <p:sp>
        <p:nvSpPr>
          <p:cNvPr id="447" name="8."/>
          <p:cNvSpPr/>
          <p:nvPr/>
        </p:nvSpPr>
        <p:spPr>
          <a:xfrm>
            <a:off x="345240" y="3987720"/>
            <a:ext cx="16812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21.</a:t>
            </a:r>
            <a:endParaRPr lang="ru-RU" sz="1200" b="0" strike="noStrike" spc="-1">
              <a:solidFill>
                <a:srgbClr val="000000"/>
              </a:solidFill>
              <a:latin typeface="Arial"/>
            </a:endParaRPr>
          </a:p>
        </p:txBody>
      </p:sp>
      <p:sp>
        <p:nvSpPr>
          <p:cNvPr id="448" name="Dyerberg J, Madsen P, Møller JM, Aardestrup I, Schmidt EB. Bioavailability of marine n-3 fatty acid formulations. Prostaglandins  Leukot Essent Fatty Acids. 2010;83(3):137-141. https://doi.org/10.1016/j.plefa.2010.06.007"/>
          <p:cNvSpPr/>
          <p:nvPr/>
        </p:nvSpPr>
        <p:spPr>
          <a:xfrm>
            <a:off x="620070" y="3987720"/>
            <a:ext cx="7308026"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Uwitonze AM, Ojeh N, Murererehe J, Atfi A, Razzaque MS. Zinc Adequacy Is Essential for the Maintenance of Optimal Oral Health. Nutrients.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2020;12(4):949. Published 2020 Mar 30. </a:t>
            </a:r>
            <a:r>
              <a:rPr lang="ru-RU" sz="900" b="0" u="sng" strike="noStrike" spc="-1">
                <a:solidFill>
                  <a:srgbClr val="0000FF"/>
                </a:solidFill>
                <a:uFillTx/>
                <a:latin typeface="Gilroy" panose="00000500000000000000" pitchFamily="2" charset="-52"/>
                <a:ea typeface="Gilroy Regular"/>
                <a:hlinkClick r:id="rId14"/>
              </a:rPr>
              <a:t>https://doi.org/10.3390/nu12040949</a:t>
            </a:r>
            <a:endParaRPr lang="ru-RU" sz="900" b="0" strike="noStrike" spc="-1">
              <a:solidFill>
                <a:srgbClr val="000000"/>
              </a:solidFill>
              <a:latin typeface="Gilroy" panose="00000500000000000000" pitchFamily="2" charset="-52"/>
            </a:endParaRPr>
          </a:p>
        </p:txBody>
      </p:sp>
      <p:sp>
        <p:nvSpPr>
          <p:cNvPr id="28" name="Исследования и литература"/>
          <p:cNvSpPr/>
          <p:nvPr/>
        </p:nvSpPr>
        <p:spPr>
          <a:xfrm>
            <a:off x="393200" y="406440"/>
            <a:ext cx="4696799"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7"/>
                </a:solidFill>
                <a:latin typeface="Gilroy" panose="00000500000000000000" pitchFamily="2" charset="-52"/>
                <a:ea typeface="Gilroy Bold"/>
              </a:rPr>
              <a:t>Исследования и литература</a:t>
            </a:r>
            <a:endParaRPr lang="ru-RU" sz="2700" b="0" strike="noStrike" spc="-1" dirty="0">
              <a:solidFill>
                <a:srgbClr val="000000"/>
              </a:solidFill>
              <a:latin typeface="Gilroy" panose="00000500000000000000" pitchFamily="2" charset="-5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sp>
        <p:nvSpPr>
          <p:cNvPr id="451"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pic>
        <p:nvPicPr>
          <p:cNvPr id="452" name="Безымянный-1-44.png" descr="Безымянный-1-44.png"/>
          <p:cNvPicPr/>
          <p:nvPr/>
        </p:nvPicPr>
        <p:blipFill>
          <a:blip r:embed="rId3"/>
          <a:stretch/>
        </p:blipFill>
        <p:spPr>
          <a:xfrm>
            <a:off x="8026560" y="4815360"/>
            <a:ext cx="786240" cy="137160"/>
          </a:xfrm>
          <a:prstGeom prst="rect">
            <a:avLst/>
          </a:prstGeom>
          <a:ln w="12600">
            <a:noFill/>
          </a:ln>
        </p:spPr>
      </p:pic>
      <p:sp>
        <p:nvSpPr>
          <p:cNvPr id="453" name="Guo XF, Li KL, Li JM, Li D. Effects of EPA and DHA on blood pressure and inflammatory factors: a meta-analysis of randomized  controlled trials. Crit Rev Food Sci Nutr. 2019;59(20):3380-3393. https://doi.org/10.1080/10408398.2018.1492901"/>
          <p:cNvSpPr/>
          <p:nvPr/>
        </p:nvSpPr>
        <p:spPr>
          <a:xfrm>
            <a:off x="620930" y="1111320"/>
            <a:ext cx="8030403"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dirty="0" err="1">
                <a:solidFill>
                  <a:srgbClr val="001F67"/>
                </a:solidFill>
                <a:latin typeface="Gilroy" panose="00000500000000000000" pitchFamily="2" charset="-52"/>
                <a:ea typeface="Gilroy Regular"/>
              </a:rPr>
              <a:t>Rondanelli</a:t>
            </a:r>
            <a:r>
              <a:rPr lang="ru-RU" sz="900" b="0" strike="noStrike" spc="-1" dirty="0">
                <a:solidFill>
                  <a:srgbClr val="001F67"/>
                </a:solidFill>
                <a:latin typeface="Gilroy" panose="00000500000000000000" pitchFamily="2" charset="-52"/>
                <a:ea typeface="Gilroy Regular"/>
              </a:rPr>
              <a:t> M, </a:t>
            </a:r>
            <a:r>
              <a:rPr lang="ru-RU" sz="900" b="0" strike="noStrike" spc="-1" dirty="0" err="1">
                <a:solidFill>
                  <a:srgbClr val="001F67"/>
                </a:solidFill>
                <a:latin typeface="Gilroy" panose="00000500000000000000" pitchFamily="2" charset="-52"/>
                <a:ea typeface="Gilroy Regular"/>
              </a:rPr>
              <a:t>Faliva</a:t>
            </a:r>
            <a:r>
              <a:rPr lang="ru-RU" sz="900" b="0" strike="noStrike" spc="-1" dirty="0">
                <a:solidFill>
                  <a:srgbClr val="001F67"/>
                </a:solidFill>
                <a:latin typeface="Gilroy" panose="00000500000000000000" pitchFamily="2" charset="-52"/>
                <a:ea typeface="Gilroy Regular"/>
              </a:rPr>
              <a:t> MA, </a:t>
            </a:r>
            <a:r>
              <a:rPr lang="ru-RU" sz="900" b="0" strike="noStrike" spc="-1" dirty="0" err="1">
                <a:solidFill>
                  <a:srgbClr val="001F67"/>
                </a:solidFill>
                <a:latin typeface="Gilroy" panose="00000500000000000000" pitchFamily="2" charset="-52"/>
                <a:ea typeface="Gilroy Regular"/>
              </a:rPr>
              <a:t>Peroni</a:t>
            </a:r>
            <a:r>
              <a:rPr lang="ru-RU" sz="900" b="0" strike="noStrike" spc="-1" dirty="0">
                <a:solidFill>
                  <a:srgbClr val="001F67"/>
                </a:solidFill>
                <a:latin typeface="Gilroy" panose="00000500000000000000" pitchFamily="2" charset="-52"/>
                <a:ea typeface="Gilroy Regular"/>
              </a:rPr>
              <a:t> G, </a:t>
            </a:r>
            <a:r>
              <a:rPr lang="ru-RU" sz="900" b="0" strike="noStrike" spc="-1" dirty="0" err="1">
                <a:solidFill>
                  <a:srgbClr val="001F67"/>
                </a:solidFill>
                <a:latin typeface="Gilroy" panose="00000500000000000000" pitchFamily="2" charset="-52"/>
                <a:ea typeface="Gilroy Regular"/>
              </a:rPr>
              <a:t>et</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al</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Pivotal</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role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of</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boron</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supplementation</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on</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bone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health</a:t>
            </a:r>
            <a:r>
              <a:rPr lang="ru-RU" sz="900" b="0" strike="noStrike" spc="-1" dirty="0">
                <a:solidFill>
                  <a:srgbClr val="001F67"/>
                </a:solidFill>
                <a:latin typeface="Gilroy" panose="00000500000000000000" pitchFamily="2" charset="-52"/>
                <a:ea typeface="Gilroy Regular"/>
              </a:rPr>
              <a:t>: A </a:t>
            </a:r>
            <a:r>
              <a:rPr lang="ru-RU" sz="900" b="0" strike="noStrike" spc="-1" dirty="0" err="1">
                <a:solidFill>
                  <a:srgbClr val="001F67"/>
                </a:solidFill>
                <a:latin typeface="Gilroy" panose="00000500000000000000" pitchFamily="2" charset="-52"/>
                <a:ea typeface="Gilroy Regular"/>
              </a:rPr>
              <a:t>narrative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review</a:t>
            </a:r>
            <a:r>
              <a:rPr lang="ru-RU" sz="900" b="0" strike="noStrike" spc="-1" dirty="0">
                <a:solidFill>
                  <a:srgbClr val="001F67"/>
                </a:solidFill>
                <a:latin typeface="Gilroy" panose="00000500000000000000" pitchFamily="2" charset="-52"/>
                <a:ea typeface="Gilroy Regular"/>
              </a:rPr>
              <a:t>. J </a:t>
            </a:r>
            <a:r>
              <a:rPr lang="ru-RU" sz="900" b="0" strike="noStrike" spc="-1" dirty="0" err="1">
                <a:solidFill>
                  <a:srgbClr val="001F67"/>
                </a:solidFill>
                <a:latin typeface="Gilroy" panose="00000500000000000000" pitchFamily="2" charset="-52"/>
                <a:ea typeface="Gilroy Regular"/>
              </a:rPr>
              <a:t>Trace</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Elem</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Med</a:t>
            </a:r>
            <a:r>
              <a:rPr lang="ru-RU" sz="900" b="0" strike="noStrike" spc="-1" dirty="0">
                <a:solidFill>
                  <a:srgbClr val="001F67"/>
                </a:solidFill>
                <a:latin typeface="Gilroy" panose="00000500000000000000" pitchFamily="2" charset="-52"/>
                <a:ea typeface="Gilroy Regular"/>
              </a:rPr>
              <a:t> </a:t>
            </a:r>
            <a:r>
              <a:rPr lang="ru-RU" sz="900" b="0" strike="noStrike" spc="-1" dirty="0" err="1">
                <a:solidFill>
                  <a:srgbClr val="001F67"/>
                </a:solidFill>
                <a:latin typeface="Gilroy" panose="00000500000000000000" pitchFamily="2" charset="-52"/>
                <a:ea typeface="Gilroy Regular"/>
              </a:rPr>
              <a:t>Biol</a:t>
            </a:r>
            <a:r>
              <a:rPr lang="ru-RU" sz="900" b="0" strike="noStrike" spc="-1" dirty="0">
                <a:solidFill>
                  <a:srgbClr val="001F67"/>
                </a:solidFill>
                <a:latin typeface="Gilroy" panose="00000500000000000000" pitchFamily="2" charset="-52"/>
                <a:ea typeface="Gilroy Regular"/>
              </a:rPr>
              <a:t>. 2020;62:126577. </a:t>
            </a:r>
            <a:r>
              <a:rPr sz="900" dirty="0">
                <a:latin typeface="Gilroy" panose="00000500000000000000" pitchFamily="2" charset="-52"/>
              </a:rPr>
              <a:t/>
            </a:r>
            <a:br>
              <a:rPr sz="900" dirty="0">
                <a:latin typeface="Gilroy" panose="00000500000000000000" pitchFamily="2" charset="-52"/>
              </a:rPr>
            </a:br>
            <a:r>
              <a:rPr lang="ru-RU" sz="900" b="0" u="sng" strike="noStrike" spc="-1" dirty="0">
                <a:solidFill>
                  <a:srgbClr val="0000FF"/>
                </a:solidFill>
                <a:uFillTx/>
                <a:latin typeface="Gilroy" panose="00000500000000000000" pitchFamily="2" charset="-52"/>
                <a:ea typeface="Gilroy Regular"/>
                <a:hlinkClick r:id="rId4"/>
              </a:rPr>
              <a:t>https://doi.org/10.1016/j.jtemb.2020.126577</a:t>
            </a:r>
            <a:endParaRPr lang="ru-RU" sz="900" b="0" strike="noStrike" spc="-1" dirty="0">
              <a:solidFill>
                <a:srgbClr val="000000"/>
              </a:solidFill>
              <a:latin typeface="Gilroy" panose="00000500000000000000" pitchFamily="2" charset="-52"/>
            </a:endParaRPr>
          </a:p>
        </p:txBody>
      </p:sp>
      <p:sp>
        <p:nvSpPr>
          <p:cNvPr id="454" name="1."/>
          <p:cNvSpPr/>
          <p:nvPr/>
        </p:nvSpPr>
        <p:spPr>
          <a:xfrm>
            <a:off x="337320" y="1092240"/>
            <a:ext cx="19224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23.</a:t>
            </a:r>
            <a:endParaRPr lang="ru-RU" sz="1200" b="0" strike="noStrike" spc="-1">
              <a:solidFill>
                <a:srgbClr val="000000"/>
              </a:solidFill>
              <a:latin typeface="Arial"/>
            </a:endParaRPr>
          </a:p>
        </p:txBody>
      </p:sp>
      <p:sp>
        <p:nvSpPr>
          <p:cNvPr id="455" name="Saccà SC, Cutolo CA, Ferrari D, Corazza P, Traverso CE. The Eye, Oxidative Damage and Polyunsaturated Fatty Acids. Nutrients.  2018;10(6):668. Published 2018 May 24. https://doi.org/10.3390/nu10060668"/>
          <p:cNvSpPr/>
          <p:nvPr/>
        </p:nvSpPr>
        <p:spPr>
          <a:xfrm>
            <a:off x="620930" y="1485720"/>
            <a:ext cx="7743979"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Rondanelli M, Faliva MA, Peroni G, et al. Silicon: A neglected micronutrient essential for bone health. Exp Biol Med (Maywood). 2021;246(13):1500-1511.</a:t>
            </a:r>
            <a:r>
              <a:rPr sz="900">
                <a:latin typeface="Gilroy" panose="00000500000000000000" pitchFamily="2" charset="-52"/>
              </a:rPr>
              <a:t/>
            </a:r>
            <a:br>
              <a:rPr sz="900">
                <a:latin typeface="Gilroy" panose="00000500000000000000" pitchFamily="2" charset="-52"/>
              </a:rPr>
            </a:br>
            <a:r>
              <a:rPr lang="ru-RU" sz="900" b="0" u="sng" strike="noStrike" spc="-1">
                <a:solidFill>
                  <a:srgbClr val="0000FF"/>
                </a:solidFill>
                <a:uFillTx/>
                <a:latin typeface="Gilroy" panose="00000500000000000000" pitchFamily="2" charset="-52"/>
                <a:ea typeface="Gilroy Regular"/>
                <a:hlinkClick r:id="rId5"/>
              </a:rPr>
              <a:t>https://doi.org/10.1177/1535370221997072</a:t>
            </a:r>
            <a:endParaRPr lang="ru-RU" sz="900" b="0" strike="noStrike" spc="-1">
              <a:solidFill>
                <a:srgbClr val="000000"/>
              </a:solidFill>
              <a:latin typeface="Gilroy" panose="00000500000000000000" pitchFamily="2" charset="-52"/>
            </a:endParaRPr>
          </a:p>
        </p:txBody>
      </p:sp>
      <p:sp>
        <p:nvSpPr>
          <p:cNvPr id="456" name="3."/>
          <p:cNvSpPr/>
          <p:nvPr/>
        </p:nvSpPr>
        <p:spPr>
          <a:xfrm>
            <a:off x="332640" y="1504800"/>
            <a:ext cx="20160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24.</a:t>
            </a:r>
            <a:endParaRPr lang="ru-RU" sz="1200" b="0" strike="noStrike" spc="-1">
              <a:solidFill>
                <a:srgbClr val="000000"/>
              </a:solidFill>
              <a:latin typeface="Arial"/>
            </a:endParaRPr>
          </a:p>
        </p:txBody>
      </p:sp>
      <p:sp>
        <p:nvSpPr>
          <p:cNvPr id="457" name="Giles GE, Mahoney CR, Urry HL, Brunyé TT, Taylor HA, Kanarek RB. Omega-3 fatty acids and stress-induced changes to mood  and cognition in healthy individuals. Pharmacol Biochem Behav. 2015;132:10-19. https://doi.org/10.1016/j.pbb.2015.02.018"/>
          <p:cNvSpPr/>
          <p:nvPr/>
        </p:nvSpPr>
        <p:spPr>
          <a:xfrm>
            <a:off x="620930" y="1857240"/>
            <a:ext cx="8186280" cy="2769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900" b="0" strike="noStrike" spc="-1">
                <a:solidFill>
                  <a:srgbClr val="001F67"/>
                </a:solidFill>
                <a:latin typeface="Gilroy" panose="00000500000000000000" pitchFamily="2" charset="-52"/>
                <a:ea typeface="Gilroy Regular"/>
              </a:rPr>
              <a:t>Sakhaee K, Bhuket T, Adams-Huet B, Rao DS. Meta-analysis of calcium bioavailability: a comparison of calcium citrate with calcium carbonate. Am J Ther. </a:t>
            </a:r>
            <a:r>
              <a:rPr sz="900">
                <a:latin typeface="Gilroy" panose="00000500000000000000" pitchFamily="2" charset="-52"/>
              </a:rPr>
              <a:t/>
            </a:r>
            <a:br>
              <a:rPr sz="900">
                <a:latin typeface="Gilroy" panose="00000500000000000000" pitchFamily="2" charset="-52"/>
              </a:rPr>
            </a:br>
            <a:r>
              <a:rPr lang="ru-RU" sz="900" b="0" strike="noStrike" spc="-1">
                <a:solidFill>
                  <a:srgbClr val="001F67"/>
                </a:solidFill>
                <a:latin typeface="Gilroy" panose="00000500000000000000" pitchFamily="2" charset="-52"/>
                <a:ea typeface="Gilroy Regular"/>
              </a:rPr>
              <a:t>1999;6(6):313-321. </a:t>
            </a:r>
            <a:r>
              <a:rPr lang="ru-RU" sz="900" b="0" u="sng" strike="noStrike" spc="-1">
                <a:solidFill>
                  <a:srgbClr val="0000FF"/>
                </a:solidFill>
                <a:uFillTx/>
                <a:latin typeface="Gilroy" panose="00000500000000000000" pitchFamily="2" charset="-52"/>
                <a:ea typeface="Gilroy Regular"/>
                <a:hlinkClick r:id="rId6"/>
              </a:rPr>
              <a:t>https://doi.org/10.1097/00045391-199911000-00005</a:t>
            </a:r>
            <a:endParaRPr lang="ru-RU" sz="900" b="0" strike="noStrike" spc="-1">
              <a:solidFill>
                <a:srgbClr val="000000"/>
              </a:solidFill>
              <a:latin typeface="Gilroy" panose="00000500000000000000" pitchFamily="2" charset="-52"/>
            </a:endParaRPr>
          </a:p>
        </p:txBody>
      </p:sp>
      <p:sp>
        <p:nvSpPr>
          <p:cNvPr id="458" name="4."/>
          <p:cNvSpPr/>
          <p:nvPr/>
        </p:nvSpPr>
        <p:spPr>
          <a:xfrm>
            <a:off x="336600" y="1876320"/>
            <a:ext cx="194040" cy="16416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200" b="0" strike="noStrike" spc="-1">
                <a:solidFill>
                  <a:srgbClr val="001F67"/>
                </a:solidFill>
                <a:latin typeface="Gilroy Semibold"/>
                <a:ea typeface="Gilroy Semibold"/>
              </a:rPr>
              <a:t>25.</a:t>
            </a:r>
            <a:endParaRPr lang="ru-RU" sz="1200" b="0" strike="noStrike" spc="-1">
              <a:solidFill>
                <a:srgbClr val="000000"/>
              </a:solidFill>
              <a:latin typeface="Arial"/>
            </a:endParaRPr>
          </a:p>
        </p:txBody>
      </p:sp>
      <p:sp>
        <p:nvSpPr>
          <p:cNvPr id="12" name="Исследования и литература"/>
          <p:cNvSpPr/>
          <p:nvPr/>
        </p:nvSpPr>
        <p:spPr>
          <a:xfrm>
            <a:off x="393200" y="406440"/>
            <a:ext cx="4696799"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7"/>
                </a:solidFill>
                <a:latin typeface="Gilroy" panose="00000500000000000000" pitchFamily="2" charset="-52"/>
                <a:ea typeface="Gilroy Bold"/>
              </a:rPr>
              <a:t>Исследования и литература</a:t>
            </a:r>
            <a:endParaRPr lang="ru-RU" sz="2700" b="0" strike="noStrike" spc="-1" dirty="0">
              <a:solidFill>
                <a:srgbClr val="000000"/>
              </a:solidFill>
              <a:latin typeface="Gilroy" panose="00000500000000000000" pitchFamily="2" charset="-5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Calci-Prime преза_Монтажная область 1.png" descr="Calci-Prime преза_Монтажная область 1.png"/>
          <p:cNvPicPr/>
          <p:nvPr/>
        </p:nvPicPr>
        <p:blipFill>
          <a:blip r:embed="rId3">
            <a:alphaModFix amt="50000"/>
          </a:blip>
          <a:stretch/>
        </p:blipFill>
        <p:spPr>
          <a:xfrm>
            <a:off x="0" y="0"/>
            <a:ext cx="9142920" cy="5142600"/>
          </a:xfrm>
          <a:prstGeom prst="rect">
            <a:avLst/>
          </a:prstGeom>
          <a:ln w="12600">
            <a:noFill/>
          </a:ln>
        </p:spPr>
      </p:pic>
      <p:sp>
        <p:nvSpPr>
          <p:cNvPr id="91" name="Омега-3 — собирательное название полиненасыщенных жирных кислот (ПНЖК)"/>
          <p:cNvSpPr/>
          <p:nvPr/>
        </p:nvSpPr>
        <p:spPr>
          <a:xfrm>
            <a:off x="392430" y="406440"/>
            <a:ext cx="7778924" cy="112184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Кальций — самый распространенный минерал </a:t>
            </a:r>
            <a:endParaRPr lang="ru-RU" sz="2700" b="1" strike="noStrike" spc="-1" dirty="0">
              <a:solidFill>
                <a:srgbClr val="000000"/>
              </a:solidFill>
              <a:latin typeface="Gilroy" panose="00000500000000000000" pitchFamily="2" charset="-52"/>
            </a:endParaRPr>
          </a:p>
          <a:p>
            <a:pPr>
              <a:lnSpc>
                <a:spcPct val="90000"/>
              </a:lnSpc>
              <a:tabLst>
                <a:tab pos="0" algn="l"/>
              </a:tabLst>
            </a:pPr>
            <a:r>
              <a:rPr lang="ru-RU" sz="2700" b="1" strike="noStrike" spc="-1" dirty="0">
                <a:solidFill>
                  <a:srgbClr val="001F66"/>
                </a:solidFill>
                <a:latin typeface="Gilroy" panose="00000500000000000000" pitchFamily="2" charset="-52"/>
                <a:ea typeface="Gilroy Bold"/>
              </a:rPr>
              <a:t>в организме, запасы которого находятся </a:t>
            </a:r>
            <a:r>
              <a:rPr sz="2700" b="1" dirty="0">
                <a:latin typeface="Gilroy" panose="00000500000000000000" pitchFamily="2" charset="-52"/>
              </a:rPr>
              <a:t/>
            </a:r>
            <a:br>
              <a:rPr sz="2700" b="1" dirty="0">
                <a:latin typeface="Gilroy" panose="00000500000000000000" pitchFamily="2" charset="-52"/>
              </a:rPr>
            </a:br>
            <a:r>
              <a:rPr lang="ru-RU" sz="2700" b="1" strike="noStrike" spc="-1" dirty="0">
                <a:solidFill>
                  <a:srgbClr val="001F66"/>
                </a:solidFill>
                <a:latin typeface="Gilroy" panose="00000500000000000000" pitchFamily="2" charset="-52"/>
                <a:ea typeface="Gilroy Bold"/>
              </a:rPr>
              <a:t>в костной ткани (98-99%)    </a:t>
            </a:r>
            <a:endParaRPr lang="ru-RU" sz="2700" b="1" strike="noStrike" spc="-1" dirty="0">
              <a:solidFill>
                <a:srgbClr val="000000"/>
              </a:solidFill>
              <a:latin typeface="Gilroy" panose="00000500000000000000" pitchFamily="2" charset="-52"/>
            </a:endParaRPr>
          </a:p>
        </p:txBody>
      </p:sp>
      <p:sp>
        <p:nvSpPr>
          <p:cNvPr id="92"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93" name="Поступают в организм  в основном с пищей —…"/>
          <p:cNvSpPr/>
          <p:nvPr/>
        </p:nvSpPr>
        <p:spPr>
          <a:xfrm>
            <a:off x="400920" y="1905120"/>
            <a:ext cx="2624040" cy="18252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1" strike="noStrike" spc="-1" dirty="0">
                <a:solidFill>
                  <a:srgbClr val="001F66"/>
                </a:solidFill>
                <a:latin typeface="Gilroy Semibold"/>
                <a:ea typeface="Gilroy Bold"/>
              </a:rPr>
              <a:t>Дефицит кальция может привести к </a:t>
            </a:r>
            <a:endParaRPr lang="ru-RU" sz="1200" b="0" strike="noStrike" spc="-1" dirty="0">
              <a:solidFill>
                <a:srgbClr val="000000"/>
              </a:solidFill>
              <a:latin typeface="Arial"/>
            </a:endParaRPr>
          </a:p>
        </p:txBody>
      </p:sp>
      <p:pic>
        <p:nvPicPr>
          <p:cNvPr id="94" name="Calci-Prime преза-35.png" descr="Calci-Prime преза-35.png"/>
          <p:cNvPicPr/>
          <p:nvPr/>
        </p:nvPicPr>
        <p:blipFill>
          <a:blip r:embed="rId4"/>
          <a:srcRect b="169"/>
          <a:stretch/>
        </p:blipFill>
        <p:spPr>
          <a:xfrm>
            <a:off x="7950240" y="4815360"/>
            <a:ext cx="786240" cy="137160"/>
          </a:xfrm>
          <a:prstGeom prst="rect">
            <a:avLst/>
          </a:prstGeom>
          <a:ln w="12600">
            <a:noFill/>
          </a:ln>
        </p:spPr>
      </p:pic>
      <p:sp>
        <p:nvSpPr>
          <p:cNvPr id="95" name="Поступают в организм  в основном с пищей —…"/>
          <p:cNvSpPr/>
          <p:nvPr/>
        </p:nvSpPr>
        <p:spPr>
          <a:xfrm>
            <a:off x="1034475" y="2466360"/>
            <a:ext cx="2863091"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6"/>
                </a:solidFill>
                <a:latin typeface="Gilroy" panose="00000500000000000000" pitchFamily="2" charset="-52"/>
                <a:ea typeface="Gilroy Regular"/>
              </a:rPr>
              <a:t>хрупкости костей и риску переломов </a:t>
            </a:r>
            <a:r>
              <a:rPr lang="ru-RU" sz="1200" b="0" strike="noStrike" spc="-1" baseline="31000" dirty="0">
                <a:solidFill>
                  <a:srgbClr val="001F66"/>
                </a:solidFill>
                <a:latin typeface="Gilroy" panose="00000500000000000000" pitchFamily="2" charset="-52"/>
                <a:ea typeface="Gilroy Regular"/>
              </a:rPr>
              <a:t>[2]</a:t>
            </a:r>
            <a:endParaRPr lang="ru-RU" sz="1200" b="0" strike="noStrike" spc="-1" dirty="0">
              <a:solidFill>
                <a:srgbClr val="000000"/>
              </a:solidFill>
              <a:latin typeface="Gilroy" panose="00000500000000000000" pitchFamily="2" charset="-52"/>
            </a:endParaRPr>
          </a:p>
        </p:txBody>
      </p:sp>
      <p:pic>
        <p:nvPicPr>
          <p:cNvPr id="96" name="Безымянный-1-02.png" descr="Безымянный-1-02.png"/>
          <p:cNvPicPr/>
          <p:nvPr/>
        </p:nvPicPr>
        <p:blipFill>
          <a:blip r:embed="rId5"/>
          <a:stretch/>
        </p:blipFill>
        <p:spPr>
          <a:xfrm>
            <a:off x="406440" y="2298600"/>
            <a:ext cx="506880" cy="506880"/>
          </a:xfrm>
          <a:prstGeom prst="rect">
            <a:avLst/>
          </a:prstGeom>
          <a:ln w="12600">
            <a:noFill/>
          </a:ln>
        </p:spPr>
      </p:pic>
      <p:pic>
        <p:nvPicPr>
          <p:cNvPr id="97" name="Безымянный-1-05.png" descr="Безымянный-1-05.png"/>
          <p:cNvPicPr/>
          <p:nvPr/>
        </p:nvPicPr>
        <p:blipFill>
          <a:blip r:embed="rId6"/>
          <a:stretch/>
        </p:blipFill>
        <p:spPr>
          <a:xfrm>
            <a:off x="406440" y="2959200"/>
            <a:ext cx="506880" cy="506880"/>
          </a:xfrm>
          <a:prstGeom prst="rect">
            <a:avLst/>
          </a:prstGeom>
          <a:ln w="12600">
            <a:noFill/>
          </a:ln>
        </p:spPr>
      </p:pic>
      <p:sp>
        <p:nvSpPr>
          <p:cNvPr id="98" name="кариесу и заболеванию десен [3]"/>
          <p:cNvSpPr/>
          <p:nvPr/>
        </p:nvSpPr>
        <p:spPr>
          <a:xfrm>
            <a:off x="1016442" y="3126600"/>
            <a:ext cx="2394310"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6"/>
                </a:solidFill>
                <a:latin typeface="Gilroy" panose="00000500000000000000" pitchFamily="2" charset="-52"/>
                <a:ea typeface="Gilroy Regular"/>
              </a:rPr>
              <a:t>кариесу и заболеванию десен </a:t>
            </a:r>
            <a:r>
              <a:rPr lang="ru-RU" sz="1200" b="0" strike="noStrike" spc="-1" baseline="31000">
                <a:solidFill>
                  <a:srgbClr val="001F66"/>
                </a:solidFill>
                <a:latin typeface="Gilroy" panose="00000500000000000000" pitchFamily="2" charset="-52"/>
                <a:ea typeface="Gilroy Regular"/>
              </a:rPr>
              <a:t>[3]</a:t>
            </a:r>
            <a:endParaRPr lang="ru-RU" sz="1200" b="0" strike="noStrike" spc="-1">
              <a:solidFill>
                <a:srgbClr val="000000"/>
              </a:solidFill>
              <a:latin typeface="Gilroy" panose="00000500000000000000" pitchFamily="2" charset="-52"/>
            </a:endParaRPr>
          </a:p>
        </p:txBody>
      </p:sp>
      <p:pic>
        <p:nvPicPr>
          <p:cNvPr id="99" name="Безымянный-1-06.png" descr="Безымянный-1-06.png"/>
          <p:cNvPicPr/>
          <p:nvPr/>
        </p:nvPicPr>
        <p:blipFill>
          <a:blip r:embed="rId7"/>
          <a:stretch/>
        </p:blipFill>
        <p:spPr>
          <a:xfrm>
            <a:off x="406440" y="3619440"/>
            <a:ext cx="506880" cy="506880"/>
          </a:xfrm>
          <a:prstGeom prst="rect">
            <a:avLst/>
          </a:prstGeom>
          <a:ln w="12600">
            <a:noFill/>
          </a:ln>
        </p:spPr>
      </p:pic>
      <p:sp>
        <p:nvSpPr>
          <p:cNvPr id="100" name="судорогам и покалыванию в руках и ногах [4]"/>
          <p:cNvSpPr/>
          <p:nvPr/>
        </p:nvSpPr>
        <p:spPr>
          <a:xfrm>
            <a:off x="1023020" y="3787200"/>
            <a:ext cx="3277629"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6"/>
                </a:solidFill>
                <a:latin typeface="Gilroy" panose="00000500000000000000" pitchFamily="2" charset="-52"/>
                <a:ea typeface="Gilroy Regular"/>
              </a:rPr>
              <a:t>судорогам и покалыванию в руках и ногах </a:t>
            </a:r>
            <a:r>
              <a:rPr lang="ru-RU" sz="1200" b="0" strike="noStrike" spc="-1" baseline="31000">
                <a:solidFill>
                  <a:srgbClr val="001F66"/>
                </a:solidFill>
                <a:latin typeface="Gilroy" panose="00000500000000000000" pitchFamily="2" charset="-52"/>
                <a:ea typeface="Gilroy Regular"/>
              </a:rPr>
              <a:t>[4]</a:t>
            </a:r>
            <a:endParaRPr lang="ru-RU" sz="1200" b="0" strike="noStrike" spc="-1">
              <a:solidFill>
                <a:srgbClr val="000000"/>
              </a:solidFill>
              <a:latin typeface="Gilroy" panose="00000500000000000000" pitchFamily="2" charset="-52"/>
            </a:endParaRPr>
          </a:p>
        </p:txBody>
      </p:sp>
      <p:sp>
        <p:nvSpPr>
          <p:cNvPr id="101" name="аритмии и нарушению памяти [5, 6]"/>
          <p:cNvSpPr/>
          <p:nvPr/>
        </p:nvSpPr>
        <p:spPr>
          <a:xfrm>
            <a:off x="5706213" y="2466360"/>
            <a:ext cx="2456763"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аритмии и нарушению памяти </a:t>
            </a:r>
            <a:r>
              <a:rPr lang="ru-RU" sz="1200" b="0" strike="noStrike" spc="-1" baseline="31000" dirty="0">
                <a:solidFill>
                  <a:srgbClr val="001F67"/>
                </a:solidFill>
                <a:latin typeface="Gilroy" panose="00000500000000000000" pitchFamily="2" charset="-52"/>
                <a:ea typeface="Gilroy Regular"/>
              </a:rPr>
              <a:t>[5, 6]</a:t>
            </a:r>
            <a:endParaRPr lang="ru-RU" sz="1200" b="0" strike="noStrike" spc="-1" dirty="0">
              <a:solidFill>
                <a:srgbClr val="000000"/>
              </a:solidFill>
              <a:latin typeface="Gilroy" panose="00000500000000000000" pitchFamily="2" charset="-52"/>
            </a:endParaRPr>
          </a:p>
        </p:txBody>
      </p:sp>
      <p:pic>
        <p:nvPicPr>
          <p:cNvPr id="102" name="Безымянный-1-04.png" descr="Безымянный-1-04.png"/>
          <p:cNvPicPr/>
          <p:nvPr/>
        </p:nvPicPr>
        <p:blipFill>
          <a:blip r:embed="rId8"/>
          <a:stretch/>
        </p:blipFill>
        <p:spPr>
          <a:xfrm>
            <a:off x="5048280" y="2298600"/>
            <a:ext cx="506880" cy="506880"/>
          </a:xfrm>
          <a:prstGeom prst="rect">
            <a:avLst/>
          </a:prstGeom>
          <a:ln w="12600">
            <a:noFill/>
          </a:ln>
        </p:spPr>
      </p:pic>
      <p:pic>
        <p:nvPicPr>
          <p:cNvPr id="103" name="Безымянный-1-03.png" descr="Безымянный-1-03.png"/>
          <p:cNvPicPr/>
          <p:nvPr/>
        </p:nvPicPr>
        <p:blipFill>
          <a:blip r:embed="rId9"/>
          <a:stretch/>
        </p:blipFill>
        <p:spPr>
          <a:xfrm>
            <a:off x="5048280" y="2959200"/>
            <a:ext cx="506880" cy="506880"/>
          </a:xfrm>
          <a:prstGeom prst="rect">
            <a:avLst/>
          </a:prstGeom>
          <a:ln w="12600">
            <a:noFill/>
          </a:ln>
        </p:spPr>
      </p:pic>
      <p:sp>
        <p:nvSpPr>
          <p:cNvPr id="104" name="слабости и быстрой утомляемости [7]"/>
          <p:cNvSpPr/>
          <p:nvPr/>
        </p:nvSpPr>
        <p:spPr>
          <a:xfrm>
            <a:off x="5693728" y="3126600"/>
            <a:ext cx="2659895"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7"/>
                </a:solidFill>
                <a:latin typeface="Gilroy" panose="00000500000000000000" pitchFamily="2" charset="-52"/>
                <a:ea typeface="Gilroy Regular"/>
              </a:rPr>
              <a:t>слабости и быстрой утомляемости </a:t>
            </a:r>
            <a:r>
              <a:rPr lang="ru-RU" sz="1200" b="0" strike="noStrike" spc="-1" baseline="31000">
                <a:solidFill>
                  <a:srgbClr val="001F67"/>
                </a:solidFill>
                <a:latin typeface="Gilroy" panose="00000500000000000000" pitchFamily="2" charset="-52"/>
                <a:ea typeface="Gilroy Regular"/>
              </a:rPr>
              <a:t>[7]</a:t>
            </a:r>
            <a:endParaRPr lang="ru-RU" sz="1200" b="0" strike="noStrike" spc="-1">
              <a:solidFill>
                <a:srgbClr val="000000"/>
              </a:solidFill>
              <a:latin typeface="Gilroy" panose="00000500000000000000" pitchFamily="2" charset="-52"/>
            </a:endParaRPr>
          </a:p>
        </p:txBody>
      </p:sp>
      <p:pic>
        <p:nvPicPr>
          <p:cNvPr id="105" name="Безымянный-1-01.png" descr="Безымянный-1-01.png"/>
          <p:cNvPicPr/>
          <p:nvPr/>
        </p:nvPicPr>
        <p:blipFill>
          <a:blip r:embed="rId10"/>
          <a:stretch/>
        </p:blipFill>
        <p:spPr>
          <a:xfrm>
            <a:off x="5048280" y="3619440"/>
            <a:ext cx="506880" cy="506880"/>
          </a:xfrm>
          <a:prstGeom prst="rect">
            <a:avLst/>
          </a:prstGeom>
          <a:ln w="12600">
            <a:noFill/>
          </a:ln>
        </p:spPr>
      </p:pic>
      <p:sp>
        <p:nvSpPr>
          <p:cNvPr id="106" name="усилению симптомов ПМС у женщин [8]"/>
          <p:cNvSpPr/>
          <p:nvPr/>
        </p:nvSpPr>
        <p:spPr>
          <a:xfrm>
            <a:off x="5722364" y="3787200"/>
            <a:ext cx="2805768"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7"/>
                </a:solidFill>
                <a:latin typeface="Gilroy" panose="00000500000000000000" pitchFamily="2" charset="-52"/>
                <a:ea typeface="Gilroy Regular"/>
              </a:rPr>
              <a:t>усилению симптомов ПМС у женщин </a:t>
            </a:r>
            <a:r>
              <a:rPr lang="ru-RU" sz="1200" b="0" strike="noStrike" spc="-1" baseline="31000">
                <a:solidFill>
                  <a:srgbClr val="001F67"/>
                </a:solidFill>
                <a:latin typeface="Gilroy" panose="00000500000000000000" pitchFamily="2" charset="-52"/>
                <a:ea typeface="Gilroy Regular"/>
              </a:rPr>
              <a:t>[8]</a:t>
            </a:r>
            <a:endParaRPr lang="ru-RU" sz="1200" b="0" strike="noStrike" spc="-1">
              <a:solidFill>
                <a:srgbClr val="000000"/>
              </a:solidFill>
              <a:latin typeface="Gilroy" panose="00000500000000000000" pitchFamily="2" charset="-5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 name="Calci-Prime преза_Монтажная область 1.png" descr="Calci-Prime преза_Монтажная область 1.png"/>
          <p:cNvPicPr/>
          <p:nvPr/>
        </p:nvPicPr>
        <p:blipFill>
          <a:blip r:embed="rId3">
            <a:alphaModFix amt="50000"/>
          </a:blip>
          <a:stretch/>
        </p:blipFill>
        <p:spPr>
          <a:xfrm>
            <a:off x="0" y="0"/>
            <a:ext cx="9142920" cy="5142600"/>
          </a:xfrm>
          <a:prstGeom prst="rect">
            <a:avLst/>
          </a:prstGeom>
          <a:ln w="12600">
            <a:noFill/>
          </a:ln>
        </p:spPr>
      </p:pic>
      <p:sp>
        <p:nvSpPr>
          <p:cNvPr id="108" name="Омега-3 — собирательное название полиненасыщенных жирных кислот (ПНЖК)"/>
          <p:cNvSpPr/>
          <p:nvPr/>
        </p:nvSpPr>
        <p:spPr>
          <a:xfrm>
            <a:off x="392430" y="406440"/>
            <a:ext cx="7645747"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Неизбежные потери: ежедневно из организма </a:t>
            </a:r>
            <a:r>
              <a:rPr sz="2700" b="1" dirty="0">
                <a:latin typeface="Gilroy" panose="00000500000000000000" pitchFamily="2" charset="-52"/>
              </a:rPr>
              <a:t/>
            </a:r>
            <a:br>
              <a:rPr sz="2700" b="1" dirty="0">
                <a:latin typeface="Gilroy" panose="00000500000000000000" pitchFamily="2" charset="-52"/>
              </a:rPr>
            </a:br>
            <a:r>
              <a:rPr lang="ru-RU" sz="2700" b="1" strike="noStrike" spc="-1" dirty="0">
                <a:solidFill>
                  <a:srgbClr val="001F66"/>
                </a:solidFill>
                <a:latin typeface="Gilroy" panose="00000500000000000000" pitchFamily="2" charset="-52"/>
                <a:ea typeface="Gilroy Bold"/>
              </a:rPr>
              <a:t>выводится около 1000 мг кальция </a:t>
            </a:r>
            <a:endParaRPr lang="ru-RU" sz="2700" b="1" strike="noStrike" spc="-1" dirty="0">
              <a:solidFill>
                <a:srgbClr val="000000"/>
              </a:solidFill>
              <a:latin typeface="Gilroy" panose="00000500000000000000" pitchFamily="2" charset="-52"/>
            </a:endParaRPr>
          </a:p>
        </p:txBody>
      </p:sp>
      <p:sp>
        <p:nvSpPr>
          <p:cNvPr id="109"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110" name="Rounded Rectangle"/>
          <p:cNvSpPr/>
          <p:nvPr/>
        </p:nvSpPr>
        <p:spPr>
          <a:xfrm>
            <a:off x="406440" y="1587600"/>
            <a:ext cx="3402360" cy="837000"/>
          </a:xfrm>
          <a:prstGeom prst="roundRect">
            <a:avLst>
              <a:gd name="adj" fmla="val 13636"/>
            </a:avLst>
          </a:prstGeom>
          <a:solidFill>
            <a:srgbClr val="FFFFFF"/>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111" name="Поступают в организм  в основном с пищей —…"/>
          <p:cNvSpPr/>
          <p:nvPr/>
        </p:nvSpPr>
        <p:spPr>
          <a:xfrm>
            <a:off x="520560" y="1658880"/>
            <a:ext cx="3173760" cy="738664"/>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Кальций участвует во всех жизненных процессах, поэтому важно обеспечить его стабильное поступление с пищей </a:t>
            </a:r>
            <a:endParaRPr lang="ru-RU" sz="1200" b="0" strike="noStrike" spc="-1" dirty="0">
              <a:solidFill>
                <a:srgbClr val="000000"/>
              </a:solidFill>
              <a:latin typeface="Gilroy" panose="00000500000000000000" pitchFamily="2" charset="-52"/>
            </a:endParaRPr>
          </a:p>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и водой.</a:t>
            </a:r>
            <a:endParaRPr lang="ru-RU" sz="1200" b="0" strike="noStrike" spc="-1" dirty="0">
              <a:solidFill>
                <a:srgbClr val="000000"/>
              </a:solidFill>
              <a:latin typeface="Gilroy" panose="00000500000000000000" pitchFamily="2" charset="-52"/>
            </a:endParaRPr>
          </a:p>
        </p:txBody>
      </p:sp>
      <p:sp>
        <p:nvSpPr>
          <p:cNvPr id="112" name="Поступают в организм  в основном с пищей —…"/>
          <p:cNvSpPr/>
          <p:nvPr/>
        </p:nvSpPr>
        <p:spPr>
          <a:xfrm>
            <a:off x="452880" y="3530520"/>
            <a:ext cx="2301527"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100000"/>
              </a:lnSpc>
              <a:tabLst>
                <a:tab pos="0" algn="l"/>
              </a:tabLst>
            </a:pPr>
            <a:r>
              <a:rPr lang="ru-RU" sz="1200" b="0" strike="noStrike" spc="-1">
                <a:solidFill>
                  <a:srgbClr val="001F66"/>
                </a:solidFill>
                <a:latin typeface="Gilroy" panose="00000500000000000000" pitchFamily="2" charset="-52"/>
                <a:ea typeface="Gilroy Regular"/>
              </a:rPr>
              <a:t>Примерные объемы продуктов, </a:t>
            </a:r>
            <a:r>
              <a:rPr sz="1200">
                <a:latin typeface="Gilroy" panose="00000500000000000000" pitchFamily="2" charset="-52"/>
              </a:rPr>
              <a:t/>
            </a:r>
            <a:br>
              <a:rPr sz="1200">
                <a:latin typeface="Gilroy" panose="00000500000000000000" pitchFamily="2" charset="-52"/>
              </a:rPr>
            </a:br>
            <a:r>
              <a:rPr lang="ru-RU" sz="1200" b="0" strike="noStrike" spc="-1">
                <a:solidFill>
                  <a:srgbClr val="001F66"/>
                </a:solidFill>
                <a:latin typeface="Gilroy" panose="00000500000000000000" pitchFamily="2" charset="-52"/>
                <a:ea typeface="Gilroy Regular"/>
              </a:rPr>
              <a:t>которые содержат </a:t>
            </a:r>
            <a:r>
              <a:rPr lang="ru-RU" sz="1200" b="0" strike="noStrike" spc="-1">
                <a:solidFill>
                  <a:srgbClr val="001F66"/>
                </a:solidFill>
                <a:latin typeface="Gilroy" panose="00000500000000000000" pitchFamily="2" charset="-52"/>
                <a:ea typeface="Gilroy Semibold"/>
              </a:rPr>
              <a:t>дневную </a:t>
            </a:r>
            <a:r>
              <a:rPr sz="1200">
                <a:latin typeface="Gilroy" panose="00000500000000000000" pitchFamily="2" charset="-52"/>
              </a:rPr>
              <a:t/>
            </a:r>
            <a:br>
              <a:rPr sz="1200">
                <a:latin typeface="Gilroy" panose="00000500000000000000" pitchFamily="2" charset="-52"/>
              </a:rPr>
            </a:br>
            <a:r>
              <a:rPr lang="ru-RU" sz="1200" b="0" strike="noStrike" spc="-1">
                <a:solidFill>
                  <a:srgbClr val="001F66"/>
                </a:solidFill>
                <a:latin typeface="Gilroy" panose="00000500000000000000" pitchFamily="2" charset="-52"/>
                <a:ea typeface="Gilroy Semibold"/>
              </a:rPr>
              <a:t>норму кальция — 1000 мг </a:t>
            </a:r>
            <a:r>
              <a:rPr lang="ru-RU" sz="1200" b="0" strike="noStrike" spc="-1" baseline="31000">
                <a:solidFill>
                  <a:srgbClr val="001F66"/>
                </a:solidFill>
                <a:latin typeface="Gilroy" panose="00000500000000000000" pitchFamily="2" charset="-52"/>
                <a:ea typeface="Gilroy Semibold"/>
              </a:rPr>
              <a:t>[9]</a:t>
            </a:r>
            <a:r>
              <a:rPr lang="ru-RU" sz="1200" b="0" strike="noStrike" spc="-1">
                <a:solidFill>
                  <a:srgbClr val="001F66"/>
                </a:solidFill>
                <a:latin typeface="Gilroy" panose="00000500000000000000" pitchFamily="2" charset="-52"/>
                <a:ea typeface="Gilroy Semibold"/>
              </a:rPr>
              <a:t> </a:t>
            </a:r>
            <a:endParaRPr lang="ru-RU" sz="1200" b="0" strike="noStrike" spc="-1">
              <a:solidFill>
                <a:srgbClr val="000000"/>
              </a:solidFill>
              <a:latin typeface="Gilroy" panose="00000500000000000000" pitchFamily="2" charset="-52"/>
            </a:endParaRPr>
          </a:p>
        </p:txBody>
      </p:sp>
      <p:sp>
        <p:nvSpPr>
          <p:cNvPr id="113" name="Поступают в организм  в основном с пищей —…"/>
          <p:cNvSpPr/>
          <p:nvPr/>
        </p:nvSpPr>
        <p:spPr>
          <a:xfrm>
            <a:off x="7410960" y="2833200"/>
            <a:ext cx="1396080" cy="307777"/>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000" b="0" strike="noStrike" spc="-1">
                <a:solidFill>
                  <a:srgbClr val="001F67"/>
                </a:solidFill>
                <a:latin typeface="Gilroy" panose="00000500000000000000" pitchFamily="2" charset="-52"/>
                <a:ea typeface="Gilroy Regular"/>
              </a:rPr>
              <a:t>~ 2,8 л (14 стаканов) </a:t>
            </a:r>
            <a:endParaRPr lang="ru-RU" sz="1000" b="0" strike="noStrike" spc="-1">
              <a:solidFill>
                <a:srgbClr val="000000"/>
              </a:solidFill>
              <a:latin typeface="Gilroy" panose="00000500000000000000" pitchFamily="2" charset="-52"/>
            </a:endParaRPr>
          </a:p>
          <a:p>
            <a:pPr algn="ctr">
              <a:lnSpc>
                <a:spcPct val="100000"/>
              </a:lnSpc>
              <a:tabLst>
                <a:tab pos="0" algn="l"/>
              </a:tabLst>
            </a:pPr>
            <a:r>
              <a:rPr lang="ru-RU" sz="1000" b="0" strike="noStrike" spc="-1">
                <a:solidFill>
                  <a:srgbClr val="001F67"/>
                </a:solidFill>
                <a:latin typeface="Gilroy" panose="00000500000000000000" pitchFamily="2" charset="-52"/>
                <a:ea typeface="Gilroy Regular"/>
              </a:rPr>
              <a:t>минеральной воды</a:t>
            </a:r>
            <a:endParaRPr lang="ru-RU" sz="1000" b="0" strike="noStrike" spc="-1">
              <a:solidFill>
                <a:srgbClr val="000000"/>
              </a:solidFill>
              <a:latin typeface="Gilroy" panose="00000500000000000000" pitchFamily="2" charset="-52"/>
            </a:endParaRPr>
          </a:p>
        </p:txBody>
      </p:sp>
      <p:sp>
        <p:nvSpPr>
          <p:cNvPr id="114" name="Поступают в организм  в основном с пищей —…"/>
          <p:cNvSpPr/>
          <p:nvPr/>
        </p:nvSpPr>
        <p:spPr>
          <a:xfrm>
            <a:off x="4172400" y="2833200"/>
            <a:ext cx="1243440" cy="307777"/>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000" b="0" strike="noStrike" spc="-1">
                <a:solidFill>
                  <a:srgbClr val="001F67"/>
                </a:solidFill>
                <a:latin typeface="Gilroy" panose="00000500000000000000" pitchFamily="2" charset="-52"/>
                <a:ea typeface="Gilroy Regular"/>
              </a:rPr>
              <a:t>~ 830 мл </a:t>
            </a:r>
            <a:r>
              <a:rPr sz="1000">
                <a:latin typeface="Gilroy" panose="00000500000000000000" pitchFamily="2" charset="-52"/>
              </a:rPr>
              <a:t/>
            </a:r>
            <a:br>
              <a:rPr sz="1000">
                <a:latin typeface="Gilroy" panose="00000500000000000000" pitchFamily="2" charset="-52"/>
              </a:rPr>
            </a:br>
            <a:r>
              <a:rPr lang="ru-RU" sz="1000" b="0" strike="noStrike" spc="-1">
                <a:solidFill>
                  <a:srgbClr val="001F67"/>
                </a:solidFill>
                <a:latin typeface="Gilroy" panose="00000500000000000000" pitchFamily="2" charset="-52"/>
                <a:ea typeface="Gilroy Regular"/>
              </a:rPr>
              <a:t>(4 стакана) молока</a:t>
            </a:r>
            <a:endParaRPr lang="ru-RU" sz="1000" b="0" strike="noStrike" spc="-1">
              <a:solidFill>
                <a:srgbClr val="000000"/>
              </a:solidFill>
              <a:latin typeface="Gilroy" panose="00000500000000000000" pitchFamily="2" charset="-52"/>
            </a:endParaRPr>
          </a:p>
        </p:txBody>
      </p:sp>
      <p:pic>
        <p:nvPicPr>
          <p:cNvPr id="115" name="Calci-Prime преза-09.png" descr="Calci-Prime преза-09.png"/>
          <p:cNvPicPr/>
          <p:nvPr/>
        </p:nvPicPr>
        <p:blipFill>
          <a:blip r:embed="rId4"/>
          <a:srcRect l="16" r="16"/>
          <a:stretch/>
        </p:blipFill>
        <p:spPr>
          <a:xfrm>
            <a:off x="4235040" y="3210840"/>
            <a:ext cx="1118520" cy="1118520"/>
          </a:xfrm>
          <a:prstGeom prst="rect">
            <a:avLst/>
          </a:prstGeom>
          <a:ln w="12600">
            <a:noFill/>
          </a:ln>
        </p:spPr>
      </p:pic>
      <p:sp>
        <p:nvSpPr>
          <p:cNvPr id="116" name="Поступают в организм  в основном с пищей —…"/>
          <p:cNvSpPr/>
          <p:nvPr/>
        </p:nvSpPr>
        <p:spPr>
          <a:xfrm>
            <a:off x="4255560" y="4456800"/>
            <a:ext cx="1077480" cy="307777"/>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000" b="0" strike="noStrike" spc="-1">
                <a:solidFill>
                  <a:srgbClr val="001F67"/>
                </a:solidFill>
                <a:latin typeface="Gilroy" panose="00000500000000000000" pitchFamily="2" charset="-52"/>
                <a:ea typeface="Gilroy Regular"/>
              </a:rPr>
              <a:t>~ 90 г</a:t>
            </a:r>
            <a:endParaRPr lang="ru-RU" sz="1000" b="0" strike="noStrike" spc="-1">
              <a:solidFill>
                <a:srgbClr val="000000"/>
              </a:solidFill>
              <a:latin typeface="Gilroy" panose="00000500000000000000" pitchFamily="2" charset="-52"/>
            </a:endParaRPr>
          </a:p>
          <a:p>
            <a:pPr algn="ctr">
              <a:lnSpc>
                <a:spcPct val="100000"/>
              </a:lnSpc>
              <a:tabLst>
                <a:tab pos="0" algn="l"/>
              </a:tabLst>
            </a:pPr>
            <a:r>
              <a:rPr lang="ru-RU" sz="1000" b="0" strike="noStrike" spc="-1">
                <a:solidFill>
                  <a:srgbClr val="001F67"/>
                </a:solidFill>
                <a:latin typeface="Gilroy" panose="00000500000000000000" pitchFamily="2" charset="-52"/>
                <a:ea typeface="Gilroy Regular"/>
              </a:rPr>
              <a:t>сыра пармезана</a:t>
            </a:r>
            <a:endParaRPr lang="ru-RU" sz="1000" b="0" strike="noStrike" spc="-1">
              <a:solidFill>
                <a:srgbClr val="000000"/>
              </a:solidFill>
              <a:latin typeface="Gilroy" panose="00000500000000000000" pitchFamily="2" charset="-52"/>
            </a:endParaRPr>
          </a:p>
        </p:txBody>
      </p:sp>
      <p:sp>
        <p:nvSpPr>
          <p:cNvPr id="117" name="Поступают в организм  в основном с пищей —…"/>
          <p:cNvSpPr/>
          <p:nvPr/>
        </p:nvSpPr>
        <p:spPr>
          <a:xfrm>
            <a:off x="5820840" y="2833200"/>
            <a:ext cx="1261440" cy="307777"/>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000" b="0" strike="noStrike" spc="-1">
                <a:solidFill>
                  <a:srgbClr val="001F67"/>
                </a:solidFill>
                <a:latin typeface="Gilroy" panose="00000500000000000000" pitchFamily="2" charset="-52"/>
                <a:ea typeface="Gilroy Regular"/>
              </a:rPr>
              <a:t>~ 900 г </a:t>
            </a:r>
            <a:endParaRPr lang="ru-RU" sz="1000" b="0" strike="noStrike" spc="-1">
              <a:solidFill>
                <a:srgbClr val="000000"/>
              </a:solidFill>
              <a:latin typeface="Gilroy" panose="00000500000000000000" pitchFamily="2" charset="-52"/>
            </a:endParaRPr>
          </a:p>
          <a:p>
            <a:pPr algn="ctr">
              <a:lnSpc>
                <a:spcPct val="100000"/>
              </a:lnSpc>
              <a:tabLst>
                <a:tab pos="0" algn="l"/>
              </a:tabLst>
            </a:pPr>
            <a:r>
              <a:rPr lang="ru-RU" sz="1000" b="0" strike="noStrike" spc="-1">
                <a:solidFill>
                  <a:srgbClr val="001F67"/>
                </a:solidFill>
                <a:latin typeface="Gilroy" panose="00000500000000000000" pitchFamily="2" charset="-52"/>
                <a:ea typeface="Gilroy Regular"/>
              </a:rPr>
              <a:t>отварной  брокколи</a:t>
            </a:r>
            <a:endParaRPr lang="ru-RU" sz="1000" b="0" strike="noStrike" spc="-1">
              <a:solidFill>
                <a:srgbClr val="000000"/>
              </a:solidFill>
              <a:latin typeface="Gilroy" panose="00000500000000000000" pitchFamily="2" charset="-52"/>
            </a:endParaRPr>
          </a:p>
        </p:txBody>
      </p:sp>
      <p:sp>
        <p:nvSpPr>
          <p:cNvPr id="118" name="Поступают в организм  в основном с пищей —…"/>
          <p:cNvSpPr/>
          <p:nvPr/>
        </p:nvSpPr>
        <p:spPr>
          <a:xfrm>
            <a:off x="6229800" y="4456800"/>
            <a:ext cx="443880" cy="307777"/>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000" b="0" strike="noStrike" spc="-1">
                <a:solidFill>
                  <a:srgbClr val="001F67"/>
                </a:solidFill>
                <a:latin typeface="Gilroy" panose="00000500000000000000" pitchFamily="2" charset="-52"/>
                <a:ea typeface="Gilroy Regular"/>
              </a:rPr>
              <a:t>~ 2 кг </a:t>
            </a:r>
            <a:endParaRPr lang="ru-RU" sz="1000" b="0" strike="noStrike" spc="-1">
              <a:solidFill>
                <a:srgbClr val="000000"/>
              </a:solidFill>
              <a:latin typeface="Gilroy" panose="00000500000000000000" pitchFamily="2" charset="-52"/>
            </a:endParaRPr>
          </a:p>
          <a:p>
            <a:pPr algn="ctr">
              <a:lnSpc>
                <a:spcPct val="100000"/>
              </a:lnSpc>
              <a:tabLst>
                <a:tab pos="0" algn="l"/>
              </a:tabLst>
            </a:pPr>
            <a:r>
              <a:rPr lang="ru-RU" sz="1000" b="0" strike="noStrike" spc="-1">
                <a:solidFill>
                  <a:srgbClr val="001F67"/>
                </a:solidFill>
                <a:latin typeface="Gilroy" panose="00000500000000000000" pitchFamily="2" charset="-52"/>
                <a:ea typeface="Gilroy Regular"/>
              </a:rPr>
              <a:t>мюсли</a:t>
            </a:r>
            <a:endParaRPr lang="ru-RU" sz="1000" b="0" strike="noStrike" spc="-1">
              <a:solidFill>
                <a:srgbClr val="000000"/>
              </a:solidFill>
              <a:latin typeface="Gilroy" panose="00000500000000000000" pitchFamily="2" charset="-52"/>
            </a:endParaRPr>
          </a:p>
        </p:txBody>
      </p:sp>
      <p:sp>
        <p:nvSpPr>
          <p:cNvPr id="120" name="Rectangle"/>
          <p:cNvSpPr/>
          <p:nvPr/>
        </p:nvSpPr>
        <p:spPr>
          <a:xfrm>
            <a:off x="0" y="-698400"/>
            <a:ext cx="7034760" cy="506880"/>
          </a:xfrm>
          <a:prstGeom prst="rect">
            <a:avLst/>
          </a:prstGeom>
          <a:solidFill>
            <a:srgbClr val="000000"/>
          </a:solidFill>
          <a:ln w="1260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pPr>
            <a:endParaRPr lang="ru-RU" sz="1400" b="0" strike="noStrike" spc="-1">
              <a:solidFill>
                <a:srgbClr val="000000"/>
              </a:solidFill>
              <a:latin typeface="Arial"/>
              <a:ea typeface="Arial"/>
            </a:endParaRPr>
          </a:p>
        </p:txBody>
      </p:sp>
      <p:sp>
        <p:nvSpPr>
          <p:cNvPr id="121" name="Line"/>
          <p:cNvSpPr/>
          <p:nvPr/>
        </p:nvSpPr>
        <p:spPr>
          <a:xfrm>
            <a:off x="2972520" y="3834720"/>
            <a:ext cx="546120" cy="360"/>
          </a:xfrm>
          <a:prstGeom prst="line">
            <a:avLst/>
          </a:prstGeom>
          <a:ln w="12600">
            <a:solidFill>
              <a:srgbClr val="001F66"/>
            </a:solidFill>
            <a:round/>
            <a:tailEnd type="arrow" w="med" len="med"/>
          </a:ln>
        </p:spPr>
        <p:style>
          <a:lnRef idx="0">
            <a:scrgbClr r="0" g="0" b="0"/>
          </a:lnRef>
          <a:fillRef idx="0">
            <a:scrgbClr r="0" g="0" b="0"/>
          </a:fillRef>
          <a:effectRef idx="0">
            <a:scrgbClr r="0" g="0" b="0"/>
          </a:effectRef>
          <a:fontRef idx="minor"/>
        </p:style>
        <p:txBody>
          <a:bodyPr lIns="45720" tIns="0" rIns="45720" bIns="0" anchor="t">
            <a:noAutofit/>
          </a:bodyPr>
          <a:lstStyle/>
          <a:p>
            <a:endParaRPr lang="ru-RU" sz="1400" b="0" strike="noStrike" spc="-1">
              <a:solidFill>
                <a:srgbClr val="000000"/>
              </a:solidFill>
              <a:latin typeface="Arial"/>
              <a:ea typeface="Arial"/>
            </a:endParaRPr>
          </a:p>
        </p:txBody>
      </p:sp>
      <p:pic>
        <p:nvPicPr>
          <p:cNvPr id="122" name="Calci-Prime преза-35.png" descr="Calci-Prime преза-35.png"/>
          <p:cNvPicPr/>
          <p:nvPr/>
        </p:nvPicPr>
        <p:blipFill>
          <a:blip r:embed="rId5"/>
          <a:srcRect b="169"/>
          <a:stretch/>
        </p:blipFill>
        <p:spPr>
          <a:xfrm>
            <a:off x="7950240" y="4815360"/>
            <a:ext cx="786240" cy="137160"/>
          </a:xfrm>
          <a:prstGeom prst="rect">
            <a:avLst/>
          </a:prstGeom>
          <a:ln w="12600">
            <a:noFill/>
          </a:ln>
        </p:spPr>
      </p:pic>
      <p:pic>
        <p:nvPicPr>
          <p:cNvPr id="123" name="Безымянный-1-12.png" descr="Безымянный-1-12.png"/>
          <p:cNvPicPr/>
          <p:nvPr/>
        </p:nvPicPr>
        <p:blipFill>
          <a:blip r:embed="rId6"/>
          <a:stretch/>
        </p:blipFill>
        <p:spPr>
          <a:xfrm>
            <a:off x="7549920" y="1574640"/>
            <a:ext cx="1118520" cy="1118520"/>
          </a:xfrm>
          <a:prstGeom prst="rect">
            <a:avLst/>
          </a:prstGeom>
          <a:ln w="12600">
            <a:noFill/>
          </a:ln>
        </p:spPr>
      </p:pic>
      <p:pic>
        <p:nvPicPr>
          <p:cNvPr id="124" name="Безымянный-1-13.png" descr="Безымянный-1-13.png"/>
          <p:cNvPicPr/>
          <p:nvPr/>
        </p:nvPicPr>
        <p:blipFill>
          <a:blip r:embed="rId7"/>
          <a:stretch/>
        </p:blipFill>
        <p:spPr>
          <a:xfrm>
            <a:off x="4235040" y="1574640"/>
            <a:ext cx="1118520" cy="1118520"/>
          </a:xfrm>
          <a:prstGeom prst="rect">
            <a:avLst/>
          </a:prstGeom>
          <a:ln w="12600">
            <a:noFill/>
          </a:ln>
        </p:spPr>
      </p:pic>
      <p:pic>
        <p:nvPicPr>
          <p:cNvPr id="125" name="Безымянный-1-14.png" descr="Безымянный-1-14.png"/>
          <p:cNvPicPr/>
          <p:nvPr/>
        </p:nvPicPr>
        <p:blipFill>
          <a:blip r:embed="rId8"/>
          <a:stretch/>
        </p:blipFill>
        <p:spPr>
          <a:xfrm>
            <a:off x="5892480" y="1587600"/>
            <a:ext cx="1118520" cy="1118520"/>
          </a:xfrm>
          <a:prstGeom prst="rect">
            <a:avLst/>
          </a:prstGeom>
          <a:ln w="12600">
            <a:noFill/>
          </a:ln>
        </p:spPr>
      </p:pic>
      <p:pic>
        <p:nvPicPr>
          <p:cNvPr id="126" name="Безымянный-1-10.png" descr="Безымянный-1-10.png"/>
          <p:cNvPicPr/>
          <p:nvPr/>
        </p:nvPicPr>
        <p:blipFill>
          <a:blip r:embed="rId9"/>
          <a:stretch/>
        </p:blipFill>
        <p:spPr>
          <a:xfrm>
            <a:off x="5892480" y="3226320"/>
            <a:ext cx="1118520" cy="1118520"/>
          </a:xfrm>
          <a:prstGeom prst="rect">
            <a:avLst/>
          </a:prstGeom>
          <a:ln w="12600">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Calci-Prime преза_Монтажная область 1.png" descr="Calci-Prime преза_Монтажная область 1.png"/>
          <p:cNvPicPr/>
          <p:nvPr/>
        </p:nvPicPr>
        <p:blipFill>
          <a:blip r:embed="rId3">
            <a:alphaModFix amt="50000"/>
          </a:blip>
          <a:stretch/>
        </p:blipFill>
        <p:spPr>
          <a:xfrm>
            <a:off x="0" y="0"/>
            <a:ext cx="9142920" cy="5142600"/>
          </a:xfrm>
          <a:prstGeom prst="rect">
            <a:avLst/>
          </a:prstGeom>
          <a:ln w="12600">
            <a:noFill/>
          </a:ln>
        </p:spPr>
      </p:pic>
      <p:sp>
        <p:nvSpPr>
          <p:cNvPr id="128" name="Омега-3 — собирательное название полиненасыщенных жирных кислот (ПНЖК)"/>
          <p:cNvSpPr/>
          <p:nvPr/>
        </p:nvSpPr>
        <p:spPr>
          <a:xfrm>
            <a:off x="392430" y="406440"/>
            <a:ext cx="7424405" cy="747897"/>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Только 30% кальция усваивается из пищи</a:t>
            </a:r>
            <a:r>
              <a:rPr lang="ru-RU" sz="2700" b="1" strike="noStrike" spc="-1" baseline="31000" dirty="0">
                <a:solidFill>
                  <a:srgbClr val="001F66"/>
                </a:solidFill>
                <a:latin typeface="Gilroy" panose="00000500000000000000" pitchFamily="2" charset="-52"/>
                <a:ea typeface="Gilroy Bold"/>
              </a:rPr>
              <a:t>[10]</a:t>
            </a:r>
            <a:r>
              <a:rPr lang="ru-RU" sz="2700" b="1" strike="noStrike" spc="-1" dirty="0">
                <a:solidFill>
                  <a:srgbClr val="001F66"/>
                </a:solidFill>
                <a:latin typeface="Gilroy" panose="00000500000000000000" pitchFamily="2" charset="-52"/>
                <a:ea typeface="Gilroy Bold"/>
              </a:rPr>
              <a:t>   </a:t>
            </a:r>
            <a:endParaRPr lang="ru-RU" sz="2700" b="1" strike="noStrike" spc="-1" dirty="0">
              <a:solidFill>
                <a:srgbClr val="000000"/>
              </a:solidFill>
              <a:latin typeface="Gilroy" panose="00000500000000000000" pitchFamily="2" charset="-52"/>
            </a:endParaRPr>
          </a:p>
          <a:p>
            <a:pPr>
              <a:lnSpc>
                <a:spcPct val="90000"/>
              </a:lnSpc>
              <a:tabLst>
                <a:tab pos="0" algn="l"/>
              </a:tabLst>
            </a:pPr>
            <a:r>
              <a:rPr lang="ru-RU" sz="2700" b="1" strike="noStrike" spc="-1" dirty="0">
                <a:solidFill>
                  <a:srgbClr val="001F66"/>
                </a:solidFill>
                <a:latin typeface="Gilroy" panose="00000500000000000000" pitchFamily="2" charset="-52"/>
                <a:ea typeface="Gilroy Bold"/>
              </a:rPr>
              <a:t>К тому же его может потребоваться больше:  </a:t>
            </a:r>
            <a:endParaRPr lang="ru-RU" sz="2700" b="1" strike="noStrike" spc="-1" dirty="0">
              <a:solidFill>
                <a:srgbClr val="000000"/>
              </a:solidFill>
              <a:latin typeface="Gilroy" panose="00000500000000000000" pitchFamily="2" charset="-52"/>
            </a:endParaRPr>
          </a:p>
        </p:txBody>
      </p:sp>
      <p:sp>
        <p:nvSpPr>
          <p:cNvPr id="129"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grpSp>
        <p:nvGrpSpPr>
          <p:cNvPr id="130" name="Group"/>
          <p:cNvGrpSpPr/>
          <p:nvPr/>
        </p:nvGrpSpPr>
        <p:grpSpPr>
          <a:xfrm>
            <a:off x="406440" y="1918800"/>
            <a:ext cx="7639727" cy="1862280"/>
            <a:chOff x="406440" y="1918800"/>
            <a:chExt cx="7639727" cy="1862280"/>
          </a:xfrm>
        </p:grpSpPr>
        <p:grpSp>
          <p:nvGrpSpPr>
            <p:cNvPr id="131" name="Group"/>
            <p:cNvGrpSpPr/>
            <p:nvPr/>
          </p:nvGrpSpPr>
          <p:grpSpPr>
            <a:xfrm>
              <a:off x="406440" y="1918800"/>
              <a:ext cx="3825579" cy="553998"/>
              <a:chOff x="406440" y="1918800"/>
              <a:chExt cx="3825579" cy="553998"/>
            </a:xfrm>
          </p:grpSpPr>
          <p:sp>
            <p:nvSpPr>
              <p:cNvPr id="132" name="Поступают в организм  в основном с пищей —…"/>
              <p:cNvSpPr/>
              <p:nvPr/>
            </p:nvSpPr>
            <p:spPr>
              <a:xfrm>
                <a:off x="1032873" y="1918800"/>
                <a:ext cx="3199146" cy="553998"/>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numCol="1" spcCol="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при избытке в рационе поваренной соли</a:t>
                </a:r>
                <a:r>
                  <a:rPr lang="ru-RU" sz="1200" b="0" strike="noStrike" spc="-1" baseline="31000" dirty="0">
                    <a:solidFill>
                      <a:srgbClr val="001F67"/>
                    </a:solidFill>
                    <a:latin typeface="Gilroy" panose="00000500000000000000" pitchFamily="2" charset="-52"/>
                    <a:ea typeface="Gilroy Regular"/>
                  </a:rPr>
                  <a:t>[11]</a:t>
                </a:r>
                <a:r>
                  <a:rPr lang="ru-RU" sz="1200" b="0" strike="noStrike" spc="-1" dirty="0">
                    <a:solidFill>
                      <a:srgbClr val="001F67"/>
                    </a:solidFill>
                    <a:latin typeface="Gilroy" panose="00000500000000000000" pitchFamily="2" charset="-52"/>
                    <a:ea typeface="Gilroy Regular"/>
                  </a:rPr>
                  <a:t>,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спиртных напитков</a:t>
                </a:r>
                <a:r>
                  <a:rPr lang="ru-RU" sz="1200" b="0" strike="noStrike" spc="-1" baseline="31000" dirty="0">
                    <a:solidFill>
                      <a:srgbClr val="001F67"/>
                    </a:solidFill>
                    <a:latin typeface="Gilroy" panose="00000500000000000000" pitchFamily="2" charset="-52"/>
                    <a:ea typeface="Gilroy Regular"/>
                  </a:rPr>
                  <a:t>[12] </a:t>
                </a:r>
                <a:endParaRPr lang="ru-RU" sz="1200" b="0" strike="noStrike" spc="-1" dirty="0">
                  <a:solidFill>
                    <a:srgbClr val="000000"/>
                  </a:solidFill>
                  <a:latin typeface="Gilroy" panose="00000500000000000000" pitchFamily="2" charset="-52"/>
                </a:endParaRPr>
              </a:p>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и кофеина (≥ 400 мг/день)</a:t>
                </a:r>
                <a:r>
                  <a:rPr lang="ru-RU" sz="1200" b="0" strike="noStrike" spc="-1" baseline="31000" dirty="0">
                    <a:solidFill>
                      <a:srgbClr val="001F67"/>
                    </a:solidFill>
                    <a:latin typeface="Gilroy" panose="00000500000000000000" pitchFamily="2" charset="-52"/>
                    <a:ea typeface="Gilroy Regular"/>
                  </a:rPr>
                  <a:t>[13]</a:t>
                </a:r>
                <a:endParaRPr lang="ru-RU" sz="1200" b="0" strike="noStrike" spc="-1" dirty="0">
                  <a:solidFill>
                    <a:srgbClr val="000000"/>
                  </a:solidFill>
                  <a:latin typeface="Gilroy" panose="00000500000000000000" pitchFamily="2" charset="-52"/>
                </a:endParaRPr>
              </a:p>
            </p:txBody>
          </p:sp>
          <p:pic>
            <p:nvPicPr>
              <p:cNvPr id="133" name="Безымянный-1-23.png" descr="Безымянный-1-23.png"/>
              <p:cNvPicPr/>
              <p:nvPr/>
            </p:nvPicPr>
            <p:blipFill>
              <a:blip r:embed="rId4"/>
              <a:stretch/>
            </p:blipFill>
            <p:spPr>
              <a:xfrm>
                <a:off x="406440" y="1929240"/>
                <a:ext cx="506880" cy="506880"/>
              </a:xfrm>
              <a:prstGeom prst="rect">
                <a:avLst/>
              </a:prstGeom>
              <a:ln w="12600">
                <a:noFill/>
              </a:ln>
            </p:spPr>
          </p:pic>
        </p:grpSp>
        <p:grpSp>
          <p:nvGrpSpPr>
            <p:cNvPr id="134" name="Group"/>
            <p:cNvGrpSpPr/>
            <p:nvPr/>
          </p:nvGrpSpPr>
          <p:grpSpPr>
            <a:xfrm>
              <a:off x="5056560" y="1929240"/>
              <a:ext cx="2989607" cy="506880"/>
              <a:chOff x="5056560" y="1929240"/>
              <a:chExt cx="2989607" cy="506880"/>
            </a:xfrm>
          </p:grpSpPr>
          <p:sp>
            <p:nvSpPr>
              <p:cNvPr id="135" name="в период менопаузы у женщин[15]"/>
              <p:cNvSpPr/>
              <p:nvPr/>
            </p:nvSpPr>
            <p:spPr>
              <a:xfrm>
                <a:off x="5666220" y="2096640"/>
                <a:ext cx="2379947"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numCol="1" spcCol="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в период менопаузы у женщин</a:t>
                </a:r>
                <a:r>
                  <a:rPr lang="ru-RU" sz="1200" b="0" strike="noStrike" spc="-1" baseline="31000" dirty="0">
                    <a:solidFill>
                      <a:srgbClr val="001F67"/>
                    </a:solidFill>
                    <a:latin typeface="Gilroy" panose="00000500000000000000" pitchFamily="2" charset="-52"/>
                    <a:ea typeface="Gilroy Regular"/>
                  </a:rPr>
                  <a:t>[15]</a:t>
                </a:r>
                <a:endParaRPr lang="ru-RU" sz="1200" b="0" strike="noStrike" spc="-1" dirty="0">
                  <a:solidFill>
                    <a:srgbClr val="000000"/>
                  </a:solidFill>
                  <a:latin typeface="Gilroy" panose="00000500000000000000" pitchFamily="2" charset="-52"/>
                </a:endParaRPr>
              </a:p>
            </p:txBody>
          </p:sp>
          <p:pic>
            <p:nvPicPr>
              <p:cNvPr id="136" name="Безымянный-1-20.png" descr="Безымянный-1-20.png"/>
              <p:cNvPicPr/>
              <p:nvPr/>
            </p:nvPicPr>
            <p:blipFill>
              <a:blip r:embed="rId5"/>
              <a:stretch/>
            </p:blipFill>
            <p:spPr>
              <a:xfrm>
                <a:off x="5056560" y="1929240"/>
                <a:ext cx="506880" cy="506880"/>
              </a:xfrm>
              <a:prstGeom prst="rect">
                <a:avLst/>
              </a:prstGeom>
              <a:ln w="12600">
                <a:noFill/>
              </a:ln>
            </p:spPr>
          </p:pic>
        </p:grpSp>
        <p:grpSp>
          <p:nvGrpSpPr>
            <p:cNvPr id="137" name="Group"/>
            <p:cNvGrpSpPr/>
            <p:nvPr/>
          </p:nvGrpSpPr>
          <p:grpSpPr>
            <a:xfrm>
              <a:off x="406440" y="2601000"/>
              <a:ext cx="2559783" cy="506880"/>
              <a:chOff x="406440" y="2601000"/>
              <a:chExt cx="2559783" cy="506880"/>
            </a:xfrm>
          </p:grpSpPr>
          <p:pic>
            <p:nvPicPr>
              <p:cNvPr id="138" name="Безымянный-1-21.png" descr="Безымянный-1-21.png"/>
              <p:cNvPicPr/>
              <p:nvPr/>
            </p:nvPicPr>
            <p:blipFill>
              <a:blip r:embed="rId6"/>
              <a:stretch/>
            </p:blipFill>
            <p:spPr>
              <a:xfrm>
                <a:off x="406440" y="2601000"/>
                <a:ext cx="506880" cy="506880"/>
              </a:xfrm>
              <a:prstGeom prst="rect">
                <a:avLst/>
              </a:prstGeom>
              <a:ln w="12600">
                <a:noFill/>
              </a:ln>
            </p:spPr>
          </p:pic>
          <p:sp>
            <p:nvSpPr>
              <p:cNvPr id="139" name="при нехватке витамина D3"/>
              <p:cNvSpPr/>
              <p:nvPr/>
            </p:nvSpPr>
            <p:spPr>
              <a:xfrm>
                <a:off x="1032873" y="2768760"/>
                <a:ext cx="1933350"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numCol="1" spcCol="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при нехватке витамина D3</a:t>
                </a:r>
                <a:endParaRPr lang="ru-RU" sz="1200" b="0" strike="noStrike" spc="-1" dirty="0">
                  <a:solidFill>
                    <a:srgbClr val="000000"/>
                  </a:solidFill>
                  <a:latin typeface="Gilroy" panose="00000500000000000000" pitchFamily="2" charset="-52"/>
                </a:endParaRPr>
              </a:p>
            </p:txBody>
          </p:sp>
        </p:grpSp>
        <p:grpSp>
          <p:nvGrpSpPr>
            <p:cNvPr id="140" name="Group"/>
            <p:cNvGrpSpPr/>
            <p:nvPr/>
          </p:nvGrpSpPr>
          <p:grpSpPr>
            <a:xfrm>
              <a:off x="406440" y="3274200"/>
              <a:ext cx="3665791" cy="506880"/>
              <a:chOff x="406440" y="3274200"/>
              <a:chExt cx="3665791" cy="506880"/>
            </a:xfrm>
          </p:grpSpPr>
          <p:pic>
            <p:nvPicPr>
              <p:cNvPr id="141" name="Безымянный-1-22.png" descr="Безымянный-1-22.png"/>
              <p:cNvPicPr/>
              <p:nvPr/>
            </p:nvPicPr>
            <p:blipFill>
              <a:blip r:embed="rId7"/>
              <a:stretch/>
            </p:blipFill>
            <p:spPr>
              <a:xfrm>
                <a:off x="406440" y="3274200"/>
                <a:ext cx="506880" cy="506880"/>
              </a:xfrm>
              <a:prstGeom prst="rect">
                <a:avLst/>
              </a:prstGeom>
              <a:ln w="12600">
                <a:noFill/>
              </a:ln>
            </p:spPr>
          </p:pic>
          <p:sp>
            <p:nvSpPr>
              <p:cNvPr id="142" name="при повышенных физических нагрузках[14]"/>
              <p:cNvSpPr/>
              <p:nvPr/>
            </p:nvSpPr>
            <p:spPr>
              <a:xfrm>
                <a:off x="1032873" y="3441600"/>
                <a:ext cx="3039358"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numCol="1" spcCol="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при повышенных физических нагрузках</a:t>
                </a:r>
                <a:r>
                  <a:rPr lang="ru-RU" sz="1200" b="0" strike="noStrike" spc="-1" baseline="31000" dirty="0">
                    <a:solidFill>
                      <a:srgbClr val="001F67"/>
                    </a:solidFill>
                    <a:latin typeface="Gilroy" panose="00000500000000000000" pitchFamily="2" charset="-52"/>
                    <a:ea typeface="Gilroy Regular"/>
                  </a:rPr>
                  <a:t>[14]</a:t>
                </a:r>
                <a:endParaRPr lang="ru-RU" sz="1200" b="0" strike="noStrike" spc="-1" dirty="0">
                  <a:solidFill>
                    <a:srgbClr val="000000"/>
                  </a:solidFill>
                  <a:latin typeface="Gilroy" panose="00000500000000000000" pitchFamily="2" charset="-52"/>
                </a:endParaRPr>
              </a:p>
            </p:txBody>
          </p:sp>
        </p:grpSp>
        <p:grpSp>
          <p:nvGrpSpPr>
            <p:cNvPr id="143" name="Group"/>
            <p:cNvGrpSpPr/>
            <p:nvPr/>
          </p:nvGrpSpPr>
          <p:grpSpPr>
            <a:xfrm>
              <a:off x="5058000" y="2601000"/>
              <a:ext cx="2403840" cy="506880"/>
              <a:chOff x="5058000" y="2601000"/>
              <a:chExt cx="2403840" cy="506880"/>
            </a:xfrm>
          </p:grpSpPr>
          <p:pic>
            <p:nvPicPr>
              <p:cNvPr id="144" name="Безымянный-1-19.png" descr="Безымянный-1-19.png"/>
              <p:cNvPicPr/>
              <p:nvPr/>
            </p:nvPicPr>
            <p:blipFill>
              <a:blip r:embed="rId8"/>
              <a:stretch/>
            </p:blipFill>
            <p:spPr>
              <a:xfrm>
                <a:off x="5058000" y="2601000"/>
                <a:ext cx="506880" cy="506880"/>
              </a:xfrm>
              <a:prstGeom prst="rect">
                <a:avLst/>
              </a:prstGeom>
              <a:ln w="12600">
                <a:noFill/>
              </a:ln>
            </p:spPr>
          </p:pic>
          <p:sp>
            <p:nvSpPr>
              <p:cNvPr id="145" name="во время бурного роста  у детей и подростков"/>
              <p:cNvSpPr/>
              <p:nvPr/>
            </p:nvSpPr>
            <p:spPr>
              <a:xfrm>
                <a:off x="5666220" y="2679840"/>
                <a:ext cx="1795620" cy="369332"/>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numCol="1" spcCol="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во время бурного роста </a:t>
                </a:r>
                <a:r>
                  <a:rPr sz="1200" dirty="0">
                    <a:latin typeface="Gilroy" panose="00000500000000000000" pitchFamily="2" charset="-52"/>
                  </a:rPr>
                  <a:t/>
                </a:r>
                <a:br>
                  <a:rPr sz="1200" dirty="0">
                    <a:latin typeface="Gilroy" panose="00000500000000000000" pitchFamily="2" charset="-52"/>
                  </a:rPr>
                </a:br>
                <a:r>
                  <a:rPr lang="ru-RU" sz="1200" b="0" strike="noStrike" spc="-1" dirty="0">
                    <a:solidFill>
                      <a:srgbClr val="001F67"/>
                    </a:solidFill>
                    <a:latin typeface="Gilroy" panose="00000500000000000000" pitchFamily="2" charset="-52"/>
                    <a:ea typeface="Gilroy Regular"/>
                  </a:rPr>
                  <a:t>у детей и подростков</a:t>
                </a:r>
                <a:endParaRPr lang="ru-RU" sz="1200" b="0" strike="noStrike" spc="-1" dirty="0">
                  <a:solidFill>
                    <a:srgbClr val="000000"/>
                  </a:solidFill>
                  <a:latin typeface="Gilroy" panose="00000500000000000000" pitchFamily="2" charset="-52"/>
                </a:endParaRPr>
              </a:p>
            </p:txBody>
          </p:sp>
        </p:grpSp>
        <p:grpSp>
          <p:nvGrpSpPr>
            <p:cNvPr id="146" name="Group"/>
            <p:cNvGrpSpPr/>
            <p:nvPr/>
          </p:nvGrpSpPr>
          <p:grpSpPr>
            <a:xfrm>
              <a:off x="5048280" y="3274200"/>
              <a:ext cx="2562511" cy="506880"/>
              <a:chOff x="5048280" y="3274200"/>
              <a:chExt cx="2562511" cy="506880"/>
            </a:xfrm>
          </p:grpSpPr>
          <p:pic>
            <p:nvPicPr>
              <p:cNvPr id="147" name="Безымянный-1-18.png" descr="Безымянный-1-18.png"/>
              <p:cNvPicPr/>
              <p:nvPr/>
            </p:nvPicPr>
            <p:blipFill>
              <a:blip r:embed="rId9"/>
              <a:stretch/>
            </p:blipFill>
            <p:spPr>
              <a:xfrm>
                <a:off x="5048280" y="3274200"/>
                <a:ext cx="506880" cy="506880"/>
              </a:xfrm>
              <a:prstGeom prst="rect">
                <a:avLst/>
              </a:prstGeom>
              <a:ln w="12600">
                <a:noFill/>
              </a:ln>
            </p:spPr>
          </p:pic>
          <p:sp>
            <p:nvSpPr>
              <p:cNvPr id="148" name="при длительном стрессе[16]"/>
              <p:cNvSpPr/>
              <p:nvPr/>
            </p:nvSpPr>
            <p:spPr>
              <a:xfrm>
                <a:off x="5666220" y="3441600"/>
                <a:ext cx="1944571" cy="184666"/>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numCol="1" spcCol="0" anchor="t">
                <a:spAutoFit/>
              </a:bodyPr>
              <a:lstStyle/>
              <a:p>
                <a:pPr>
                  <a:lnSpc>
                    <a:spcPct val="100000"/>
                  </a:lnSpc>
                  <a:tabLst>
                    <a:tab pos="0" algn="l"/>
                  </a:tabLst>
                </a:pPr>
                <a:r>
                  <a:rPr lang="ru-RU" sz="1200" b="0" strike="noStrike" spc="-1">
                    <a:solidFill>
                      <a:srgbClr val="001F67"/>
                    </a:solidFill>
                    <a:latin typeface="Gilroy" panose="00000500000000000000" pitchFamily="2" charset="-52"/>
                    <a:ea typeface="Gilroy Regular"/>
                  </a:rPr>
                  <a:t>при длительном стрессе</a:t>
                </a:r>
                <a:r>
                  <a:rPr lang="ru-RU" sz="1200" b="0" strike="noStrike" spc="-1" baseline="31000">
                    <a:solidFill>
                      <a:srgbClr val="001F67"/>
                    </a:solidFill>
                    <a:latin typeface="Gilroy" panose="00000500000000000000" pitchFamily="2" charset="-52"/>
                    <a:ea typeface="Gilroy Regular"/>
                  </a:rPr>
                  <a:t>[16]</a:t>
                </a:r>
                <a:endParaRPr lang="ru-RU" sz="1200" b="0" strike="noStrike" spc="-1">
                  <a:solidFill>
                    <a:srgbClr val="000000"/>
                  </a:solidFill>
                  <a:latin typeface="Gilroy" panose="00000500000000000000" pitchFamily="2" charset="-52"/>
                </a:endParaRPr>
              </a:p>
            </p:txBody>
          </p:sp>
        </p:grpSp>
      </p:grpSp>
      <p:pic>
        <p:nvPicPr>
          <p:cNvPr id="149" name="Calci-Prime преза-35.png" descr="Calci-Prime преза-35.png"/>
          <p:cNvPicPr/>
          <p:nvPr/>
        </p:nvPicPr>
        <p:blipFill>
          <a:blip r:embed="rId10"/>
          <a:srcRect b="169"/>
          <a:stretch/>
        </p:blipFill>
        <p:spPr>
          <a:xfrm>
            <a:off x="7950240" y="4815360"/>
            <a:ext cx="786240" cy="137160"/>
          </a:xfrm>
          <a:prstGeom prst="rect">
            <a:avLst/>
          </a:prstGeom>
          <a:ln w="1260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 name="Calci-Prime преза_Монтажная область 1.png" descr="Calci-Prime преза_Монтажная область 1.png"/>
          <p:cNvPicPr/>
          <p:nvPr/>
        </p:nvPicPr>
        <p:blipFill>
          <a:blip r:embed="rId3">
            <a:alphaModFix amt="50000"/>
          </a:blip>
          <a:stretch/>
        </p:blipFill>
        <p:spPr>
          <a:xfrm>
            <a:off x="0" y="0"/>
            <a:ext cx="9142920" cy="5142600"/>
          </a:xfrm>
          <a:prstGeom prst="rect">
            <a:avLst/>
          </a:prstGeom>
          <a:ln w="12600">
            <a:noFill/>
          </a:ln>
        </p:spPr>
      </p:pic>
      <p:sp>
        <p:nvSpPr>
          <p:cNvPr id="151" name="Омега-3 — собирательное название полиненасыщенных жирных кислот (ПНЖК)"/>
          <p:cNvSpPr/>
          <p:nvPr/>
        </p:nvSpPr>
        <p:spPr>
          <a:xfrm>
            <a:off x="393740" y="406440"/>
            <a:ext cx="5540684" cy="37394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А если кальция поступает мало?  </a:t>
            </a:r>
            <a:endParaRPr lang="ru-RU" sz="2700" b="1" strike="noStrike" spc="-1" dirty="0">
              <a:solidFill>
                <a:srgbClr val="000000"/>
              </a:solidFill>
              <a:latin typeface="Gilroy" panose="00000500000000000000" pitchFamily="2" charset="-52"/>
            </a:endParaRPr>
          </a:p>
        </p:txBody>
      </p:sp>
      <p:sp>
        <p:nvSpPr>
          <p:cNvPr id="152"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153" name="Поступают в организм  в основном с пищей —…"/>
          <p:cNvSpPr/>
          <p:nvPr/>
        </p:nvSpPr>
        <p:spPr>
          <a:xfrm>
            <a:off x="393740" y="1206360"/>
            <a:ext cx="8153360" cy="553998"/>
          </a:xfrm>
          <a:prstGeom prst="rect">
            <a:avLst/>
          </a:prstGeom>
          <a:noFill/>
          <a:ln w="1260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ct val="100000"/>
              </a:lnSpc>
              <a:tabLst>
                <a:tab pos="0" algn="l"/>
              </a:tabLst>
            </a:pPr>
            <a:r>
              <a:rPr lang="ru-RU" sz="1200" b="0" strike="noStrike" spc="-1" dirty="0">
                <a:solidFill>
                  <a:srgbClr val="001F67"/>
                </a:solidFill>
                <a:latin typeface="Gilroy" panose="00000500000000000000" pitchFamily="2" charset="-52"/>
                <a:ea typeface="Gilroy Regular"/>
              </a:rPr>
              <a:t>Тогда организм использует запасы кальция из костей</a:t>
            </a:r>
            <a:r>
              <a:rPr lang="en-US" sz="1200" b="0" strike="noStrike" spc="-1" dirty="0">
                <a:solidFill>
                  <a:srgbClr val="001F67"/>
                </a:solidFill>
                <a:latin typeface="Gilroy" panose="00000500000000000000" pitchFamily="2" charset="-52"/>
                <a:ea typeface="Gilroy Regular"/>
              </a:rPr>
              <a:t> и </a:t>
            </a:r>
            <a:r>
              <a:rPr lang="en-US" sz="1200" b="0" strike="noStrike" spc="-1" dirty="0" err="1">
                <a:solidFill>
                  <a:srgbClr val="001F67"/>
                </a:solidFill>
                <a:latin typeface="Gilroy" panose="00000500000000000000" pitchFamily="2" charset="-52"/>
                <a:ea typeface="Gilroy Regular"/>
              </a:rPr>
              <a:t>зубов</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Поскольку</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костная</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ткань</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постоянно</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обновляется</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вымывание</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из</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неё</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кальция</a:t>
            </a:r>
            <a:r>
              <a:rPr lang="en-US" sz="1200" b="0" strike="noStrike" spc="-1" dirty="0">
                <a:solidFill>
                  <a:srgbClr val="001F67"/>
                </a:solidFill>
                <a:latin typeface="Gilroy" panose="00000500000000000000" pitchFamily="2" charset="-52"/>
                <a:ea typeface="Gilroy Regular"/>
              </a:rPr>
              <a:t> в </a:t>
            </a:r>
            <a:r>
              <a:rPr lang="en-US" sz="1200" b="0" strike="noStrike" spc="-1" dirty="0" err="1">
                <a:solidFill>
                  <a:srgbClr val="001F67"/>
                </a:solidFill>
                <a:latin typeface="Gilroy" panose="00000500000000000000" pitchFamily="2" charset="-52"/>
                <a:ea typeface="Gilroy Regular"/>
              </a:rPr>
              <a:t>кровь</a:t>
            </a:r>
            <a:r>
              <a:rPr lang="en-US" sz="1200" b="0" strike="noStrike" spc="-1" dirty="0">
                <a:solidFill>
                  <a:srgbClr val="001F67"/>
                </a:solidFill>
                <a:latin typeface="Gilroy" panose="00000500000000000000" pitchFamily="2" charset="-52"/>
                <a:ea typeface="Gilroy Regular"/>
              </a:rPr>
              <a:t> в </a:t>
            </a:r>
            <a:r>
              <a:rPr lang="en-US" sz="1200" b="0" strike="noStrike" spc="-1" dirty="0" err="1">
                <a:solidFill>
                  <a:srgbClr val="001F67"/>
                </a:solidFill>
                <a:latin typeface="Gilroy" panose="00000500000000000000" pitchFamily="2" charset="-52"/>
                <a:ea typeface="Gilroy Regular"/>
              </a:rPr>
              <a:t>долгосрочной</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перспективе</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приводит</a:t>
            </a:r>
            <a:r>
              <a:rPr lang="en-US" sz="1200" b="0" strike="noStrike" spc="-1" dirty="0">
                <a:solidFill>
                  <a:srgbClr val="001F67"/>
                </a:solidFill>
                <a:latin typeface="Gilroy" panose="00000500000000000000" pitchFamily="2" charset="-52"/>
                <a:ea typeface="Gilroy Regular"/>
              </a:rPr>
              <a:t> к </a:t>
            </a:r>
            <a:r>
              <a:rPr lang="en-US" sz="1200" b="0" strike="noStrike" spc="-1" dirty="0" err="1">
                <a:solidFill>
                  <a:srgbClr val="001F67"/>
                </a:solidFill>
                <a:latin typeface="Gilroy" panose="00000500000000000000" pitchFamily="2" charset="-52"/>
                <a:ea typeface="Gilroy Regular"/>
              </a:rPr>
              <a:t>уменьшению</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минеральной</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плотности</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костной</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ткани</a:t>
            </a:r>
            <a:r>
              <a:rPr lang="en-US" sz="1200" b="0" strike="noStrike" spc="-1" dirty="0">
                <a:solidFill>
                  <a:srgbClr val="001F67"/>
                </a:solidFill>
                <a:latin typeface="Gilroy" panose="00000500000000000000" pitchFamily="2" charset="-52"/>
                <a:ea typeface="Gilroy Regular"/>
              </a:rPr>
              <a:t> и </a:t>
            </a:r>
            <a:r>
              <a:rPr lang="en-US" sz="1200" b="0" strike="noStrike" spc="-1" dirty="0" err="1">
                <a:solidFill>
                  <a:srgbClr val="001F67"/>
                </a:solidFill>
                <a:latin typeface="Gilroy" panose="00000500000000000000" pitchFamily="2" charset="-52"/>
                <a:ea typeface="Gilroy Regular"/>
              </a:rPr>
              <a:t>повышению</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риска</a:t>
            </a:r>
            <a:r>
              <a:rPr lang="en-US" sz="1200" b="0" strike="noStrike" spc="-1" dirty="0">
                <a:solidFill>
                  <a:srgbClr val="001F67"/>
                </a:solidFill>
                <a:latin typeface="Gilroy" panose="00000500000000000000" pitchFamily="2" charset="-52"/>
                <a:ea typeface="Gilroy Regular"/>
              </a:rPr>
              <a:t> </a:t>
            </a:r>
            <a:r>
              <a:rPr lang="en-US" sz="1200" b="0" strike="noStrike" spc="-1" dirty="0" err="1">
                <a:solidFill>
                  <a:srgbClr val="001F67"/>
                </a:solidFill>
                <a:latin typeface="Gilroy" panose="00000500000000000000" pitchFamily="2" charset="-52"/>
                <a:ea typeface="Gilroy Regular"/>
              </a:rPr>
              <a:t>переломов</a:t>
            </a:r>
            <a:r>
              <a:rPr lang="en-US" sz="1200" b="0" strike="noStrike" spc="-1" dirty="0">
                <a:solidFill>
                  <a:srgbClr val="001F67"/>
                </a:solidFill>
                <a:latin typeface="Gilroy" panose="00000500000000000000" pitchFamily="2" charset="-52"/>
                <a:ea typeface="Gilroy Regular"/>
              </a:rPr>
              <a:t>. </a:t>
            </a:r>
            <a:endParaRPr lang="ru-RU" sz="1200" b="0" strike="noStrike" spc="-1" dirty="0">
              <a:solidFill>
                <a:srgbClr val="000000"/>
              </a:solidFill>
              <a:latin typeface="Gilroy" panose="00000500000000000000" pitchFamily="2" charset="-52"/>
            </a:endParaRPr>
          </a:p>
        </p:txBody>
      </p:sp>
      <p:pic>
        <p:nvPicPr>
          <p:cNvPr id="154" name="Calci-Prime преза-38.png" descr="Calci-Prime преза-38.png"/>
          <p:cNvPicPr/>
          <p:nvPr/>
        </p:nvPicPr>
        <p:blipFill>
          <a:blip r:embed="rId4"/>
          <a:stretch/>
        </p:blipFill>
        <p:spPr>
          <a:xfrm>
            <a:off x="514370" y="2175390"/>
            <a:ext cx="1586520" cy="1586520"/>
          </a:xfrm>
          <a:prstGeom prst="rect">
            <a:avLst/>
          </a:prstGeom>
          <a:ln w="12600">
            <a:noFill/>
          </a:ln>
        </p:spPr>
      </p:pic>
      <p:pic>
        <p:nvPicPr>
          <p:cNvPr id="155" name="Calci-Prime преза-39.png" descr="Calci-Prime преза-39.png"/>
          <p:cNvPicPr/>
          <p:nvPr/>
        </p:nvPicPr>
        <p:blipFill>
          <a:blip r:embed="rId5"/>
          <a:stretch/>
        </p:blipFill>
        <p:spPr>
          <a:xfrm>
            <a:off x="2680130" y="2175390"/>
            <a:ext cx="1586520" cy="1586520"/>
          </a:xfrm>
          <a:prstGeom prst="rect">
            <a:avLst/>
          </a:prstGeom>
          <a:ln w="12600">
            <a:noFill/>
          </a:ln>
        </p:spPr>
      </p:pic>
      <p:pic>
        <p:nvPicPr>
          <p:cNvPr id="156" name="Calci-Prime преза-40.png" descr="Calci-Prime преза-40.png"/>
          <p:cNvPicPr/>
          <p:nvPr/>
        </p:nvPicPr>
        <p:blipFill>
          <a:blip r:embed="rId6"/>
          <a:stretch/>
        </p:blipFill>
        <p:spPr>
          <a:xfrm>
            <a:off x="4845530" y="2175390"/>
            <a:ext cx="1586520" cy="1586520"/>
          </a:xfrm>
          <a:prstGeom prst="rect">
            <a:avLst/>
          </a:prstGeom>
          <a:ln w="12600">
            <a:noFill/>
          </a:ln>
        </p:spPr>
      </p:pic>
      <p:pic>
        <p:nvPicPr>
          <p:cNvPr id="157" name="Calci-Prime преза-41.png" descr="Calci-Prime преза-41.png"/>
          <p:cNvPicPr/>
          <p:nvPr/>
        </p:nvPicPr>
        <p:blipFill>
          <a:blip r:embed="rId7"/>
          <a:stretch/>
        </p:blipFill>
        <p:spPr>
          <a:xfrm>
            <a:off x="7011290" y="2175390"/>
            <a:ext cx="1586520" cy="1586520"/>
          </a:xfrm>
          <a:prstGeom prst="rect">
            <a:avLst/>
          </a:prstGeom>
          <a:ln w="12600">
            <a:noFill/>
          </a:ln>
        </p:spPr>
      </p:pic>
      <p:sp>
        <p:nvSpPr>
          <p:cNvPr id="158" name="Поступают в организм  в основном с пищей —…"/>
          <p:cNvSpPr/>
          <p:nvPr/>
        </p:nvSpPr>
        <p:spPr>
          <a:xfrm>
            <a:off x="806330" y="3968910"/>
            <a:ext cx="964080" cy="369332"/>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0" strike="noStrike" spc="-1">
                <a:solidFill>
                  <a:srgbClr val="001F67"/>
                </a:solidFill>
                <a:latin typeface="Gilroy" panose="00000500000000000000" pitchFamily="2" charset="-52"/>
                <a:ea typeface="Gilroy Semibold"/>
              </a:rPr>
              <a:t>Здоровые </a:t>
            </a:r>
            <a:endParaRPr lang="ru-RU" sz="1200" b="0" strike="noStrike" spc="-1">
              <a:solidFill>
                <a:srgbClr val="000000"/>
              </a:solidFill>
              <a:latin typeface="Gilroy" panose="00000500000000000000" pitchFamily="2" charset="-52"/>
            </a:endParaRPr>
          </a:p>
          <a:p>
            <a:pPr algn="ctr">
              <a:lnSpc>
                <a:spcPct val="100000"/>
              </a:lnSpc>
              <a:tabLst>
                <a:tab pos="0" algn="l"/>
              </a:tabLst>
            </a:pPr>
            <a:r>
              <a:rPr lang="ru-RU" sz="1200" b="0" strike="noStrike" spc="-1">
                <a:solidFill>
                  <a:srgbClr val="001F67"/>
                </a:solidFill>
                <a:latin typeface="Gilroy" panose="00000500000000000000" pitchFamily="2" charset="-52"/>
                <a:ea typeface="Gilroy Semibold"/>
              </a:rPr>
              <a:t>кости и зубы</a:t>
            </a:r>
            <a:endParaRPr lang="ru-RU" sz="1200" b="0" strike="noStrike" spc="-1">
              <a:solidFill>
                <a:srgbClr val="000000"/>
              </a:solidFill>
              <a:latin typeface="Gilroy" panose="00000500000000000000" pitchFamily="2" charset="-52"/>
            </a:endParaRPr>
          </a:p>
        </p:txBody>
      </p:sp>
      <p:sp>
        <p:nvSpPr>
          <p:cNvPr id="159" name="Поступают в организм  в основном с пищей —…"/>
          <p:cNvSpPr/>
          <p:nvPr/>
        </p:nvSpPr>
        <p:spPr>
          <a:xfrm>
            <a:off x="3759050" y="4063950"/>
            <a:ext cx="1560960" cy="184666"/>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1" strike="noStrike" spc="-1" dirty="0">
                <a:solidFill>
                  <a:srgbClr val="001F66"/>
                </a:solidFill>
                <a:latin typeface="Gilroy" panose="00000500000000000000" pitchFamily="2" charset="-52"/>
                <a:ea typeface="Gilroy Semibold"/>
              </a:rPr>
              <a:t>вымывание кальция</a:t>
            </a:r>
            <a:endParaRPr lang="ru-RU" sz="1200" b="1" strike="noStrike" spc="-1" dirty="0">
              <a:solidFill>
                <a:srgbClr val="000000"/>
              </a:solidFill>
              <a:latin typeface="Gilroy" panose="00000500000000000000" pitchFamily="2" charset="-52"/>
            </a:endParaRPr>
          </a:p>
        </p:txBody>
      </p:sp>
      <p:sp>
        <p:nvSpPr>
          <p:cNvPr id="160" name="Поступают в организм  в основном с пищей —…"/>
          <p:cNvSpPr/>
          <p:nvPr/>
        </p:nvSpPr>
        <p:spPr>
          <a:xfrm>
            <a:off x="7346810" y="3968910"/>
            <a:ext cx="993240" cy="369332"/>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00000"/>
              </a:lnSpc>
              <a:tabLst>
                <a:tab pos="0" algn="l"/>
              </a:tabLst>
            </a:pPr>
            <a:r>
              <a:rPr lang="ru-RU" sz="1200" b="0" strike="noStrike" spc="-1">
                <a:solidFill>
                  <a:srgbClr val="001F67"/>
                </a:solidFill>
                <a:latin typeface="Gilroy" panose="00000500000000000000" pitchFamily="2" charset="-52"/>
                <a:ea typeface="Gilroy Semibold"/>
              </a:rPr>
              <a:t>Развитие </a:t>
            </a:r>
            <a:r>
              <a:rPr sz="1200">
                <a:latin typeface="Gilroy" panose="00000500000000000000" pitchFamily="2" charset="-52"/>
              </a:rPr>
              <a:t/>
            </a:r>
            <a:br>
              <a:rPr sz="1200">
                <a:latin typeface="Gilroy" panose="00000500000000000000" pitchFamily="2" charset="-52"/>
              </a:rPr>
            </a:br>
            <a:r>
              <a:rPr lang="ru-RU" sz="1200" b="0" strike="noStrike" spc="-1">
                <a:solidFill>
                  <a:srgbClr val="001F67"/>
                </a:solidFill>
                <a:latin typeface="Gilroy" panose="00000500000000000000" pitchFamily="2" charset="-52"/>
                <a:ea typeface="Gilroy Semibold"/>
              </a:rPr>
              <a:t>остеопороза</a:t>
            </a:r>
            <a:endParaRPr lang="ru-RU" sz="1200" b="0" strike="noStrike" spc="-1">
              <a:solidFill>
                <a:srgbClr val="000000"/>
              </a:solidFill>
              <a:latin typeface="Gilroy" panose="00000500000000000000" pitchFamily="2" charset="-52"/>
            </a:endParaRPr>
          </a:p>
        </p:txBody>
      </p:sp>
      <p:sp>
        <p:nvSpPr>
          <p:cNvPr id="161" name="Line"/>
          <p:cNvSpPr/>
          <p:nvPr/>
        </p:nvSpPr>
        <p:spPr>
          <a:xfrm flipV="1">
            <a:off x="2267570" y="4141710"/>
            <a:ext cx="1066680" cy="2520"/>
          </a:xfrm>
          <a:prstGeom prst="line">
            <a:avLst/>
          </a:prstGeom>
          <a:ln w="12600">
            <a:solidFill>
              <a:srgbClr val="001F66"/>
            </a:solidFill>
            <a:round/>
            <a:tailEnd type="triangle" w="med" len="med"/>
          </a:ln>
        </p:spPr>
        <p:style>
          <a:lnRef idx="0">
            <a:scrgbClr r="0" g="0" b="0"/>
          </a:lnRef>
          <a:fillRef idx="0">
            <a:scrgbClr r="0" g="0" b="0"/>
          </a:fillRef>
          <a:effectRef idx="0">
            <a:scrgbClr r="0" g="0" b="0"/>
          </a:effectRef>
          <a:fontRef idx="minor"/>
        </p:style>
        <p:txBody>
          <a:bodyPr lIns="45720" tIns="1080" rIns="45720" bIns="1080" anchor="t">
            <a:noAutofit/>
          </a:bodyPr>
          <a:lstStyle/>
          <a:p>
            <a:endParaRPr lang="ru-RU" sz="1400" b="0" strike="noStrike" spc="-1">
              <a:solidFill>
                <a:srgbClr val="000000"/>
              </a:solidFill>
              <a:latin typeface="Arial"/>
              <a:ea typeface="Arial"/>
            </a:endParaRPr>
          </a:p>
        </p:txBody>
      </p:sp>
      <p:sp>
        <p:nvSpPr>
          <p:cNvPr id="162" name="Line"/>
          <p:cNvSpPr/>
          <p:nvPr/>
        </p:nvSpPr>
        <p:spPr>
          <a:xfrm flipV="1">
            <a:off x="5873690" y="4141710"/>
            <a:ext cx="1066680" cy="2520"/>
          </a:xfrm>
          <a:prstGeom prst="line">
            <a:avLst/>
          </a:prstGeom>
          <a:ln w="12600">
            <a:solidFill>
              <a:srgbClr val="001F66"/>
            </a:solidFill>
            <a:round/>
            <a:tailEnd type="triangle" w="med" len="med"/>
          </a:ln>
        </p:spPr>
        <p:style>
          <a:lnRef idx="0">
            <a:scrgbClr r="0" g="0" b="0"/>
          </a:lnRef>
          <a:fillRef idx="0">
            <a:scrgbClr r="0" g="0" b="0"/>
          </a:fillRef>
          <a:effectRef idx="0">
            <a:scrgbClr r="0" g="0" b="0"/>
          </a:effectRef>
          <a:fontRef idx="minor"/>
        </p:style>
        <p:txBody>
          <a:bodyPr lIns="45720" tIns="1080" rIns="45720" bIns="1080" anchor="t">
            <a:noAutofit/>
          </a:bodyPr>
          <a:lstStyle/>
          <a:p>
            <a:endParaRPr lang="ru-RU" sz="1400" b="0" strike="noStrike" spc="-1">
              <a:solidFill>
                <a:srgbClr val="000000"/>
              </a:solidFill>
              <a:latin typeface="Arial"/>
              <a:ea typeface="Arial"/>
            </a:endParaRPr>
          </a:p>
        </p:txBody>
      </p:sp>
      <p:pic>
        <p:nvPicPr>
          <p:cNvPr id="163" name="Calci-Prime преза-35.png" descr="Calci-Prime преза-35.png"/>
          <p:cNvPicPr/>
          <p:nvPr/>
        </p:nvPicPr>
        <p:blipFill>
          <a:blip r:embed="rId8"/>
          <a:srcRect b="169"/>
          <a:stretch/>
        </p:blipFill>
        <p:spPr>
          <a:xfrm>
            <a:off x="7950240" y="4815360"/>
            <a:ext cx="786240" cy="137160"/>
          </a:xfrm>
          <a:prstGeom prst="rect">
            <a:avLst/>
          </a:prstGeom>
          <a:ln w="1260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 name="Calci-Prime преза_Монтажная область 1.png" descr="Calci-Prime преза_Монтажная область 1.png"/>
          <p:cNvPicPr/>
          <p:nvPr/>
        </p:nvPicPr>
        <p:blipFill>
          <a:blip r:embed="rId3">
            <a:alphaModFix amt="50000"/>
          </a:blip>
          <a:stretch/>
        </p:blipFill>
        <p:spPr>
          <a:xfrm>
            <a:off x="0" y="0"/>
            <a:ext cx="9142920" cy="5142600"/>
          </a:xfrm>
          <a:prstGeom prst="rect">
            <a:avLst/>
          </a:prstGeom>
          <a:ln w="12600">
            <a:noFill/>
          </a:ln>
        </p:spPr>
      </p:pic>
      <p:pic>
        <p:nvPicPr>
          <p:cNvPr id="165" name="shutterstock_2158559791.jpg" descr="shutterstock_2158559791.jpg"/>
          <p:cNvPicPr/>
          <p:nvPr/>
        </p:nvPicPr>
        <p:blipFill>
          <a:blip r:embed="rId4"/>
          <a:srcRect l="93" t="11969" r="24028" b="11969"/>
          <a:stretch/>
        </p:blipFill>
        <p:spPr>
          <a:xfrm>
            <a:off x="720" y="0"/>
            <a:ext cx="9142920" cy="5155200"/>
          </a:xfrm>
          <a:prstGeom prst="rect">
            <a:avLst/>
          </a:prstGeom>
          <a:ln w="12600">
            <a:noFill/>
          </a:ln>
        </p:spPr>
      </p:pic>
      <p:pic>
        <p:nvPicPr>
          <p:cNvPr id="166" name="Calci-Prime преза_Монтажная область 1.png" descr="Calci-Prime преза_Монтажная область 1.png"/>
          <p:cNvPicPr/>
          <p:nvPr/>
        </p:nvPicPr>
        <p:blipFill>
          <a:blip r:embed="rId3">
            <a:alphaModFix amt="70000"/>
          </a:blip>
          <a:stretch/>
        </p:blipFill>
        <p:spPr>
          <a:xfrm>
            <a:off x="-1562040" y="-6730920"/>
            <a:ext cx="9142920" cy="5142600"/>
          </a:xfrm>
          <a:prstGeom prst="rect">
            <a:avLst/>
          </a:prstGeom>
          <a:ln w="12600">
            <a:noFill/>
          </a:ln>
        </p:spPr>
      </p:pic>
      <p:sp>
        <p:nvSpPr>
          <p:cNvPr id="167" name="Омега-3 — собирательное название полиненасыщенных жирных кислот (ПНЖК)"/>
          <p:cNvSpPr/>
          <p:nvPr/>
        </p:nvSpPr>
        <p:spPr>
          <a:xfrm>
            <a:off x="391120" y="406440"/>
            <a:ext cx="6476040" cy="623248"/>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90000"/>
              </a:lnSpc>
              <a:tabLst>
                <a:tab pos="0" algn="l"/>
              </a:tabLst>
            </a:pPr>
            <a:r>
              <a:rPr lang="ru-RU" sz="1500" b="0" strike="noStrike" spc="-1" dirty="0">
                <a:solidFill>
                  <a:srgbClr val="001F66"/>
                </a:solidFill>
                <a:latin typeface="Gilroy" panose="00000500000000000000" pitchFamily="2" charset="-52"/>
                <a:ea typeface="Gilroy Regular"/>
              </a:rPr>
              <a:t>При дефиците кальция страдают не только кости и зубы. </a:t>
            </a:r>
            <a:r>
              <a:rPr sz="1500" dirty="0">
                <a:latin typeface="Gilroy" panose="00000500000000000000" pitchFamily="2" charset="-52"/>
              </a:rPr>
              <a:t/>
            </a:r>
            <a:br>
              <a:rPr sz="1500" dirty="0">
                <a:latin typeface="Gilroy" panose="00000500000000000000" pitchFamily="2" charset="-52"/>
              </a:rPr>
            </a:br>
            <a:r>
              <a:rPr lang="ru-RU" sz="1500" b="0" strike="noStrike" spc="-1" dirty="0">
                <a:solidFill>
                  <a:srgbClr val="001F66"/>
                </a:solidFill>
                <a:latin typeface="Gilroy" panose="00000500000000000000" pitchFamily="2" charset="-52"/>
                <a:ea typeface="Gilroy Regular"/>
              </a:rPr>
              <a:t>Без него невозможна нормальная свертываемость крови, </a:t>
            </a:r>
            <a:r>
              <a:rPr sz="1500" dirty="0">
                <a:latin typeface="Gilroy" panose="00000500000000000000" pitchFamily="2" charset="-52"/>
              </a:rPr>
              <a:t/>
            </a:r>
            <a:br>
              <a:rPr sz="1500" dirty="0">
                <a:latin typeface="Gilroy" panose="00000500000000000000" pitchFamily="2" charset="-52"/>
              </a:rPr>
            </a:br>
            <a:r>
              <a:rPr lang="ru-RU" sz="1500" b="0" strike="noStrike" spc="-1" dirty="0">
                <a:solidFill>
                  <a:srgbClr val="001F66"/>
                </a:solidFill>
                <a:latin typeface="Gilroy" panose="00000500000000000000" pitchFamily="2" charset="-52"/>
                <a:ea typeface="Gilroy Regular"/>
              </a:rPr>
              <a:t>работа сердца, мышц и нервной системы. </a:t>
            </a:r>
            <a:endParaRPr lang="ru-RU" sz="1500" b="0" strike="noStrike" spc="-1" dirty="0">
              <a:solidFill>
                <a:srgbClr val="000000"/>
              </a:solidFill>
              <a:latin typeface="Gilroy" panose="00000500000000000000" pitchFamily="2" charset="-52"/>
            </a:endParaRPr>
          </a:p>
        </p:txBody>
      </p:sp>
      <p:sp>
        <p:nvSpPr>
          <p:cNvPr id="168" name="O!Mega-3 TG"/>
          <p:cNvSpPr/>
          <p:nvPr/>
        </p:nvSpPr>
        <p:spPr>
          <a:xfrm>
            <a:off x="41148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169" name="Омега-3 — собирательное название полиненасыщенных жирных кислот (ПНЖК)"/>
          <p:cNvSpPr/>
          <p:nvPr/>
        </p:nvSpPr>
        <p:spPr>
          <a:xfrm>
            <a:off x="391120" y="2120760"/>
            <a:ext cx="6336360" cy="1869743"/>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90000"/>
              </a:lnSpc>
              <a:tabLst>
                <a:tab pos="0" algn="l"/>
              </a:tabLst>
            </a:pPr>
            <a:r>
              <a:rPr lang="ru-RU" sz="2700" b="1" strike="noStrike" spc="-1" dirty="0">
                <a:solidFill>
                  <a:srgbClr val="001F66"/>
                </a:solidFill>
                <a:latin typeface="Gilroy" panose="00000500000000000000" pitchFamily="2" charset="-52"/>
                <a:ea typeface="Gilroy Bold"/>
              </a:rPr>
              <a:t>Важная биологическая роль кальция вдохновила нас на создание современного продукта. Так появился </a:t>
            </a:r>
            <a:r>
              <a:rPr sz="2700" b="1" dirty="0">
                <a:latin typeface="Gilroy" panose="00000500000000000000" pitchFamily="2" charset="-52"/>
              </a:rPr>
              <a:t/>
            </a:r>
            <a:br>
              <a:rPr sz="2700" b="1" dirty="0">
                <a:latin typeface="Gilroy" panose="00000500000000000000" pitchFamily="2" charset="-52"/>
              </a:rPr>
            </a:br>
            <a:r>
              <a:rPr lang="ru-RU" sz="2700" b="1" strike="noStrike" spc="-1" dirty="0" err="1">
                <a:solidFill>
                  <a:srgbClr val="001F66"/>
                </a:solidFill>
                <a:latin typeface="Gilroy" panose="00000500000000000000" pitchFamily="2" charset="-52"/>
                <a:ea typeface="Gilroy Bold"/>
              </a:rPr>
              <a:t>Calci-Prime</a:t>
            </a:r>
            <a:r>
              <a:rPr lang="ru-RU" sz="2700" b="1" strike="noStrike" spc="-1" dirty="0">
                <a:solidFill>
                  <a:srgbClr val="001F66"/>
                </a:solidFill>
                <a:latin typeface="Gilroy" panose="00000500000000000000" pitchFamily="2" charset="-52"/>
                <a:ea typeface="Gilroy Bold"/>
              </a:rPr>
              <a:t> — с учетом всех новых знаний об усвоении кальция.</a:t>
            </a:r>
            <a:endParaRPr lang="ru-RU" sz="2700" b="1" strike="noStrike" spc="-1" dirty="0">
              <a:solidFill>
                <a:srgbClr val="000000"/>
              </a:solidFill>
              <a:latin typeface="Gilroy" panose="00000500000000000000" pitchFamily="2" charset="-52"/>
            </a:endParaRPr>
          </a:p>
        </p:txBody>
      </p:sp>
      <p:pic>
        <p:nvPicPr>
          <p:cNvPr id="170" name="Calci-Prime преза-35.png" descr="Calci-Prime преза-35.png"/>
          <p:cNvPicPr/>
          <p:nvPr/>
        </p:nvPicPr>
        <p:blipFill>
          <a:blip r:embed="rId5"/>
          <a:srcRect b="169"/>
          <a:stretch/>
        </p:blipFill>
        <p:spPr>
          <a:xfrm>
            <a:off x="7950240" y="4815360"/>
            <a:ext cx="786240" cy="137160"/>
          </a:xfrm>
          <a:prstGeom prst="rect">
            <a:avLst/>
          </a:prstGeom>
          <a:ln w="12600">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 name="Calci-Prime преза_Монтажная область 1.png" descr="Calci-Prime преза_Монтажная область 1.png"/>
          <p:cNvPicPr/>
          <p:nvPr/>
        </p:nvPicPr>
        <p:blipFill>
          <a:blip r:embed="rId2">
            <a:alphaModFix amt="50000"/>
          </a:blip>
          <a:stretch/>
        </p:blipFill>
        <p:spPr>
          <a:xfrm>
            <a:off x="0" y="0"/>
            <a:ext cx="9142920" cy="5142600"/>
          </a:xfrm>
          <a:prstGeom prst="rect">
            <a:avLst/>
          </a:prstGeom>
          <a:ln w="12600">
            <a:noFill/>
          </a:ln>
        </p:spPr>
      </p:pic>
      <p:pic>
        <p:nvPicPr>
          <p:cNvPr id="172" name="42_cp.jpg" descr="42_cp.jpg"/>
          <p:cNvPicPr/>
          <p:nvPr/>
        </p:nvPicPr>
        <p:blipFill>
          <a:blip r:embed="rId3"/>
          <a:srcRect l="38594" t="15136" r="6" b="23465"/>
          <a:stretch/>
        </p:blipFill>
        <p:spPr>
          <a:xfrm>
            <a:off x="0" y="0"/>
            <a:ext cx="9142920" cy="5142600"/>
          </a:xfrm>
          <a:prstGeom prst="rect">
            <a:avLst/>
          </a:prstGeom>
          <a:ln w="12600">
            <a:noFill/>
          </a:ln>
        </p:spPr>
      </p:pic>
      <p:sp>
        <p:nvSpPr>
          <p:cNvPr id="173" name="Омега-3 — собирательное название полиненасыщенных жирных кислот (ПНЖК)"/>
          <p:cNvSpPr/>
          <p:nvPr/>
        </p:nvSpPr>
        <p:spPr>
          <a:xfrm>
            <a:off x="406440" y="660240"/>
            <a:ext cx="4243598" cy="249299"/>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90000"/>
              </a:lnSpc>
              <a:tabLst>
                <a:tab pos="0" algn="l"/>
              </a:tabLst>
            </a:pPr>
            <a:r>
              <a:rPr lang="ru-RU" sz="1800" b="1" strike="noStrike" spc="-1" dirty="0">
                <a:solidFill>
                  <a:srgbClr val="001F66"/>
                </a:solidFill>
                <a:latin typeface="Gilroy"/>
                <a:ea typeface="Gilroy Bold"/>
              </a:rPr>
              <a:t>Сбалансированный источник кальция</a:t>
            </a:r>
            <a:r>
              <a:rPr lang="ru-RU" sz="1800" b="1" strike="noStrike" spc="-1" dirty="0">
                <a:solidFill>
                  <a:srgbClr val="001F66"/>
                </a:solidFill>
                <a:latin typeface="Gilroy Bold"/>
                <a:ea typeface="Gilroy Bold"/>
              </a:rPr>
              <a:t> </a:t>
            </a:r>
            <a:endParaRPr lang="ru-RU" sz="1800" b="1" strike="noStrike" spc="-1" dirty="0">
              <a:solidFill>
                <a:srgbClr val="000000"/>
              </a:solidFill>
              <a:latin typeface="Arial"/>
            </a:endParaRPr>
          </a:p>
        </p:txBody>
      </p:sp>
      <p:sp>
        <p:nvSpPr>
          <p:cNvPr id="174" name="O!Mega-3 TG"/>
          <p:cNvSpPr/>
          <p:nvPr/>
        </p:nvSpPr>
        <p:spPr>
          <a:xfrm>
            <a:off x="406440" y="4795560"/>
            <a:ext cx="840240" cy="14580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0" bIns="0" anchor="t">
            <a:spAutoFit/>
          </a:bodyPr>
          <a:lstStyle/>
          <a:p>
            <a:pPr>
              <a:lnSpc>
                <a:spcPct val="80000"/>
              </a:lnSpc>
              <a:tabLst>
                <a:tab pos="0" algn="l"/>
              </a:tabLst>
            </a:pPr>
            <a:r>
              <a:rPr lang="ru-RU" sz="1200" b="1" strike="noStrike" spc="-1">
                <a:solidFill>
                  <a:srgbClr val="001F67"/>
                </a:solidFill>
                <a:latin typeface="Gilroy Bold"/>
                <a:ea typeface="Gilroy Bold"/>
              </a:rPr>
              <a:t>Calci-Prime</a:t>
            </a:r>
            <a:endParaRPr lang="ru-RU" sz="1200" b="0" strike="noStrike" spc="-1">
              <a:solidFill>
                <a:srgbClr val="000000"/>
              </a:solidFill>
              <a:latin typeface="Arial"/>
            </a:endParaRPr>
          </a:p>
        </p:txBody>
      </p:sp>
      <p:sp>
        <p:nvSpPr>
          <p:cNvPr id="175" name="Поступают в организм  в основном с пищей —…"/>
          <p:cNvSpPr/>
          <p:nvPr/>
        </p:nvSpPr>
        <p:spPr>
          <a:xfrm>
            <a:off x="406440" y="965160"/>
            <a:ext cx="3372840" cy="82296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ru-RU" sz="1800" b="0" strike="noStrike" spc="-1" dirty="0">
                <a:solidFill>
                  <a:srgbClr val="001F67"/>
                </a:solidFill>
                <a:latin typeface="Gilroy" panose="00000500000000000000" pitchFamily="2" charset="-52"/>
                <a:ea typeface="Gilroy Regular"/>
              </a:rPr>
              <a:t>- Вдохновлен природой</a:t>
            </a:r>
            <a:endParaRPr lang="ru-RU" sz="1800" b="0" strike="noStrike" spc="-1" dirty="0">
              <a:solidFill>
                <a:srgbClr val="000000"/>
              </a:solidFill>
              <a:latin typeface="Gilroy" panose="00000500000000000000" pitchFamily="2" charset="-52"/>
            </a:endParaRPr>
          </a:p>
          <a:p>
            <a:pPr>
              <a:lnSpc>
                <a:spcPct val="100000"/>
              </a:lnSpc>
              <a:tabLst>
                <a:tab pos="0" algn="l"/>
              </a:tabLst>
            </a:pPr>
            <a:r>
              <a:rPr lang="ru-RU" sz="1800" b="0" strike="noStrike" spc="-1" dirty="0">
                <a:solidFill>
                  <a:srgbClr val="001F67"/>
                </a:solidFill>
                <a:latin typeface="Gilroy" panose="00000500000000000000" pitchFamily="2" charset="-52"/>
                <a:ea typeface="Gilroy Regular"/>
              </a:rPr>
              <a:t>- Дополнен 5 минералами </a:t>
            </a:r>
            <a:r>
              <a:rPr sz="1800" dirty="0">
                <a:latin typeface="Gilroy" panose="00000500000000000000" pitchFamily="2" charset="-52"/>
              </a:rPr>
              <a:t/>
            </a:r>
            <a:br>
              <a:rPr sz="1800" dirty="0">
                <a:latin typeface="Gilroy" panose="00000500000000000000" pitchFamily="2" charset="-52"/>
              </a:rPr>
            </a:br>
            <a:r>
              <a:rPr lang="en-US" sz="1800" b="0" strike="noStrike" spc="-1" dirty="0">
                <a:solidFill>
                  <a:srgbClr val="001F67"/>
                </a:solidFill>
                <a:latin typeface="Gilroy" panose="00000500000000000000" pitchFamily="2" charset="-52"/>
                <a:ea typeface="Gilroy Regular"/>
              </a:rPr>
              <a:t>и 2 </a:t>
            </a:r>
            <a:r>
              <a:rPr lang="en-US" sz="1800" b="0" strike="noStrike" spc="-1" dirty="0" err="1">
                <a:solidFill>
                  <a:srgbClr val="001F67"/>
                </a:solidFill>
                <a:latin typeface="Gilroy" panose="00000500000000000000" pitchFamily="2" charset="-52"/>
                <a:ea typeface="Gilroy Regular"/>
              </a:rPr>
              <a:t>витаминами</a:t>
            </a:r>
            <a:endParaRPr lang="ru-RU" sz="1800" b="0" strike="noStrike" spc="-1" dirty="0">
              <a:solidFill>
                <a:srgbClr val="000000"/>
              </a:solidFill>
              <a:latin typeface="Gilroy" panose="00000500000000000000" pitchFamily="2" charset="-52"/>
            </a:endParaRPr>
          </a:p>
        </p:txBody>
      </p:sp>
      <p:pic>
        <p:nvPicPr>
          <p:cNvPr id="176" name="Calci-Prime преза-37.png" descr="Calci-Prime преза-37.png"/>
          <p:cNvPicPr/>
          <p:nvPr/>
        </p:nvPicPr>
        <p:blipFill>
          <a:blip r:embed="rId4"/>
          <a:srcRect t="832" b="832"/>
          <a:stretch/>
        </p:blipFill>
        <p:spPr>
          <a:xfrm>
            <a:off x="7950240" y="4815360"/>
            <a:ext cx="786240" cy="137160"/>
          </a:xfrm>
          <a:prstGeom prst="rect">
            <a:avLst/>
          </a:prstGeom>
          <a:ln w="12600">
            <a:noFill/>
          </a:ln>
        </p:spPr>
      </p:pic>
      <p:sp>
        <p:nvSpPr>
          <p:cNvPr id="177" name="Поступают в организм  в основном с пищей —…"/>
          <p:cNvSpPr/>
          <p:nvPr/>
        </p:nvSpPr>
        <p:spPr>
          <a:xfrm>
            <a:off x="406440" y="3251160"/>
            <a:ext cx="5142600" cy="123444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00000"/>
              </a:lnSpc>
              <a:tabLst>
                <a:tab pos="0" algn="l"/>
              </a:tabLst>
            </a:pPr>
            <a:r>
              <a:rPr lang="ru-RU" sz="2700" b="1" strike="noStrike" spc="-1" dirty="0">
                <a:solidFill>
                  <a:srgbClr val="001F67"/>
                </a:solidFill>
                <a:latin typeface="Gilroy"/>
                <a:ea typeface="Gilroy Bold"/>
              </a:rPr>
              <a:t>Комплексный продукт </a:t>
            </a:r>
            <a:endParaRPr lang="ru-RU" sz="2700" b="1" strike="noStrike" spc="-1" dirty="0">
              <a:solidFill>
                <a:srgbClr val="000000"/>
              </a:solidFill>
              <a:latin typeface="Arial"/>
            </a:endParaRPr>
          </a:p>
          <a:p>
            <a:pPr>
              <a:lnSpc>
                <a:spcPct val="100000"/>
              </a:lnSpc>
              <a:tabLst>
                <a:tab pos="0" algn="l"/>
              </a:tabLst>
            </a:pPr>
            <a:r>
              <a:rPr lang="ru-RU" sz="2700" b="1" strike="noStrike" spc="-1" dirty="0">
                <a:solidFill>
                  <a:srgbClr val="001F67"/>
                </a:solidFill>
                <a:latin typeface="Gilroy"/>
                <a:ea typeface="Gilroy Bold"/>
              </a:rPr>
              <a:t>для восполнения </a:t>
            </a:r>
            <a:r>
              <a:rPr sz="2700" b="1" dirty="0"/>
              <a:t/>
            </a:r>
            <a:br>
              <a:rPr sz="2700" b="1" dirty="0"/>
            </a:br>
            <a:r>
              <a:rPr lang="ru-RU" sz="2700" b="1" strike="noStrike" spc="-1" dirty="0">
                <a:solidFill>
                  <a:srgbClr val="001F67"/>
                </a:solidFill>
                <a:latin typeface="Gilroy"/>
                <a:ea typeface="Gilroy Bold"/>
              </a:rPr>
              <a:t>дефицита кальция</a:t>
            </a:r>
            <a:r>
              <a:rPr lang="ru-RU" sz="1200" b="1" strike="noStrike" spc="-1" dirty="0">
                <a:solidFill>
                  <a:srgbClr val="001F67"/>
                </a:solidFill>
                <a:latin typeface="Gilroy"/>
                <a:ea typeface="Gilroy Regular"/>
              </a:rPr>
              <a:t> </a:t>
            </a:r>
            <a:endParaRPr lang="ru-RU" sz="1200" b="1" strike="noStrike" spc="-1" dirty="0">
              <a:solidFill>
                <a:srgbClr val="000000"/>
              </a:solidFill>
              <a:latin typeface="Aria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TotalTime>
  <Words>3203</Words>
  <Application>Microsoft Office PowerPoint</Application>
  <PresentationFormat>On-screen Show (16:9)</PresentationFormat>
  <Paragraphs>369</Paragraphs>
  <Slides>31</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Arial</vt:lpstr>
      <vt:lpstr>Calibri</vt:lpstr>
      <vt:lpstr>DejaVu Sans</vt:lpstr>
      <vt:lpstr>Gilroy</vt:lpstr>
      <vt:lpstr>Gilroy Bold</vt:lpstr>
      <vt:lpstr>Gilroy Regular</vt:lpstr>
      <vt:lpstr>Gilroy Semibold</vt:lpstr>
      <vt:lpstr>Symbol</vt:lpstr>
      <vt:lpstr>Times New Roman</vt:lpstr>
      <vt:lpstr>Wingdings</vt:lpstr>
      <vt:lpstr>Simple Light</vt:lpstr>
      <vt:lpstr>Твоя внутренняя опора</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Твоя внутренняя опора</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Твоя внутренняя опора</dc:title>
  <dc:subject/>
  <dc:creator>Alsu.Kamaletdinova</dc:creator>
  <dc:description/>
  <cp:lastModifiedBy>Alina Vasilieva</cp:lastModifiedBy>
  <cp:revision>30</cp:revision>
  <dcterms:modified xsi:type="dcterms:W3CDTF">2023-06-26T11:22:44Z</dcterms:modified>
  <dc:language>ru-RU</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28</vt:r8>
  </property>
  <property fmtid="{D5CDD505-2E9C-101B-9397-08002B2CF9AE}" pid="3" name="PresentationFormat">
    <vt:lpwstr>Экран (16:9)</vt:lpwstr>
  </property>
  <property fmtid="{D5CDD505-2E9C-101B-9397-08002B2CF9AE}" pid="4" name="Slides">
    <vt:r8>31</vt:r8>
  </property>
</Properties>
</file>